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81" r:id="rId19"/>
    <p:sldId id="274" r:id="rId20"/>
    <p:sldId id="275" r:id="rId21"/>
    <p:sldId id="276" r:id="rId22"/>
    <p:sldId id="277" r:id="rId23"/>
    <p:sldId id="278" r:id="rId24"/>
    <p:sldId id="279" r:id="rId25"/>
    <p:sldId id="280"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5F111A91-8622-4022-9569-95424BABF152}">
          <p14:sldIdLst>
            <p14:sldId id="256"/>
            <p14:sldId id="257"/>
            <p14:sldId id="258"/>
            <p14:sldId id="259"/>
            <p14:sldId id="260"/>
            <p14:sldId id="261"/>
            <p14:sldId id="262"/>
            <p14:sldId id="263"/>
            <p14:sldId id="264"/>
            <p14:sldId id="265"/>
            <p14:sldId id="266"/>
            <p14:sldId id="267"/>
            <p14:sldId id="268"/>
            <p14:sldId id="269"/>
            <p14:sldId id="270"/>
            <p14:sldId id="271"/>
            <p14:sldId id="273"/>
            <p14:sldId id="281"/>
            <p14:sldId id="274"/>
            <p14:sldId id="275"/>
            <p14:sldId id="276"/>
            <p14:sldId id="277"/>
            <p14:sldId id="278"/>
            <p14:sldId id="279"/>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8EA1AD19-9DEE-41F8-B6EC-D4589E972011}">
  <a:tblStyle styleId="{8EA1AD19-9DEE-41F8-B6EC-D4589E972011}"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8" d="100"/>
          <a:sy n="108" d="100"/>
        </p:scale>
        <p:origin x="73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6" name="Shape 18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4" name="Shape 21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36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1575">
                <a:gradFill flip="none" rotWithShape="1">
                  <a:gsLst>
                    <a:gs pos="0">
                      <a:schemeClr val="tx1"/>
                    </a:gs>
                    <a:gs pos="100000">
                      <a:schemeClr val="tx1">
                        <a:lumMod val="75000"/>
                      </a:schemeClr>
                    </a:gs>
                  </a:gsLst>
                  <a:lin ang="5400000" scaled="0"/>
                  <a:tileRect/>
                </a:gra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52427047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2590915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2778245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03549047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83145919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1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7488759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21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38395874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46274098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97454846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755940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18785480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21428109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9" y="2000250"/>
            <a:ext cx="3657600"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7959" y="2000250"/>
            <a:ext cx="3657600"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84030157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41615655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87682268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extLst>
      <p:ext uri="{BB962C8B-B14F-4D97-AF65-F5344CB8AC3E}">
        <p14:creationId xmlns:p14="http://schemas.microsoft.com/office/powerpoint/2010/main" val="1477918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827859" y="457201"/>
            <a:ext cx="4457701" cy="38862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59061417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a:xfrm>
            <a:off x="4799409" y="4412457"/>
            <a:ext cx="685800" cy="273844"/>
          </a:xfrm>
        </p:spPr>
        <p:txBody>
          <a:bodyPr/>
          <a:lstStyle/>
          <a:p>
            <a:fld id="{B61BEF0D-F0BB-DE4B-95CE-6DB70DBA9567}" type="datetimeFigureOut">
              <a:rPr lang="en-US" dirty="0"/>
              <a:pPr/>
              <a:t>11/3/2017</a:t>
            </a:fld>
            <a:endParaRPr lang="en-US" dirty="0"/>
          </a:p>
        </p:txBody>
      </p:sp>
      <p:sp>
        <p:nvSpPr>
          <p:cNvPr id="6" name="Footer Placeholder 5"/>
          <p:cNvSpPr>
            <a:spLocks noGrp="1"/>
          </p:cNvSpPr>
          <p:nvPr>
            <p:ph type="ftr" sz="quarter" idx="11"/>
          </p:nvPr>
        </p:nvSpPr>
        <p:spPr>
          <a:xfrm>
            <a:off x="856059" y="4412457"/>
            <a:ext cx="3829050" cy="273844"/>
          </a:xfrm>
        </p:spPr>
        <p:txBody>
          <a:bodyPr/>
          <a:lstStyle/>
          <a:p>
            <a:endParaRPr lang="en-US" dirty="0"/>
          </a:p>
        </p:txBody>
      </p:sp>
      <p:sp>
        <p:nvSpPr>
          <p:cNvPr id="7" name="Slide Number Placeholder 6"/>
          <p:cNvSpPr>
            <a:spLocks noGrp="1"/>
          </p:cNvSpPr>
          <p:nvPr>
            <p:ph type="sldNum" sz="quarter" idx="12"/>
          </p:nvPr>
        </p:nvSpPr>
        <p:spPr>
          <a:xfrm>
            <a:off x="8056960" y="4412457"/>
            <a:ext cx="2419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40867789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11/3/2017</a:t>
            </a:fld>
            <a:endParaRPr lang="en-US" dirty="0"/>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2150336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l" defTabSz="342900" rtl="0" eaLnBrk="1" latinLnBrk="0" hangingPunct="1">
        <a:spcBef>
          <a:spcPct val="0"/>
        </a:spcBef>
        <a:buNone/>
        <a:defRPr sz="24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100000"/>
        <a:buFont typeface="Arial"/>
        <a:buChar char="•"/>
        <a:defRPr sz="15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100000"/>
        <a:buFont typeface="Arial"/>
        <a:buChar char="•"/>
        <a:defRPr sz="13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subTitle" idx="1"/>
          </p:nvPr>
        </p:nvSpPr>
        <p:spPr>
          <a:xfrm>
            <a:off x="311713" y="3103750"/>
            <a:ext cx="8520600" cy="1147200"/>
          </a:xfrm>
          <a:prstGeom prst="rect">
            <a:avLst/>
          </a:prstGeom>
        </p:spPr>
        <p:txBody>
          <a:bodyPr wrap="square" lIns="91425" tIns="91425" rIns="91425" bIns="91425" anchor="t" anchorCtr="0">
            <a:noAutofit/>
          </a:bodyPr>
          <a:lstStyle/>
          <a:p>
            <a:pPr lvl="0">
              <a:spcBef>
                <a:spcPts val="0"/>
              </a:spcBef>
              <a:buNone/>
            </a:pPr>
            <a:r>
              <a:rPr lang="en" b="1">
                <a:solidFill>
                  <a:srgbClr val="FFFFFF"/>
                </a:solidFill>
              </a:rPr>
              <a:t>National Institute of Technology,Calicut.</a:t>
            </a:r>
          </a:p>
          <a:p>
            <a:pPr lvl="0">
              <a:spcBef>
                <a:spcPts val="0"/>
              </a:spcBef>
              <a:buNone/>
            </a:pPr>
            <a:r>
              <a:rPr lang="en" b="1">
                <a:solidFill>
                  <a:srgbClr val="FFFFFF"/>
                </a:solidFill>
              </a:rPr>
              <a:t>Calicut-673601.</a:t>
            </a:r>
          </a:p>
        </p:txBody>
      </p:sp>
      <p:pic>
        <p:nvPicPr>
          <p:cNvPr id="55" name="Shape 55" descr="images.jpg"/>
          <p:cNvPicPr preferRelativeResize="0"/>
          <p:nvPr/>
        </p:nvPicPr>
        <p:blipFill>
          <a:blip r:embed="rId3">
            <a:alphaModFix/>
          </a:blip>
          <a:stretch>
            <a:fillRect/>
          </a:stretch>
        </p:blipFill>
        <p:spPr>
          <a:xfrm>
            <a:off x="3448575" y="661750"/>
            <a:ext cx="2143125" cy="2143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185375"/>
            <a:ext cx="8520600" cy="572700"/>
          </a:xfrm>
          <a:prstGeom prst="rect">
            <a:avLst/>
          </a:prstGeom>
        </p:spPr>
        <p:txBody>
          <a:bodyPr wrap="square" lIns="91425" tIns="91425" rIns="91425" bIns="91425" anchor="t" anchorCtr="0">
            <a:noAutofit/>
          </a:bodyPr>
          <a:lstStyle/>
          <a:p>
            <a:pPr lvl="0">
              <a:spcBef>
                <a:spcPts val="0"/>
              </a:spcBef>
              <a:buNone/>
            </a:pPr>
            <a:r>
              <a:rPr lang="en"/>
              <a:t>Delete-user function</a:t>
            </a:r>
          </a:p>
        </p:txBody>
      </p:sp>
      <p:sp>
        <p:nvSpPr>
          <p:cNvPr id="116" name="Shape 116"/>
          <p:cNvSpPr txBox="1">
            <a:spLocks noGrp="1"/>
          </p:cNvSpPr>
          <p:nvPr>
            <p:ph type="body" idx="1"/>
          </p:nvPr>
        </p:nvSpPr>
        <p:spPr>
          <a:xfrm>
            <a:off x="311700" y="4315100"/>
            <a:ext cx="8520600" cy="6864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Admin has the authority to delete user of any kind if he finds unauthorized user. </a:t>
            </a:r>
          </a:p>
        </p:txBody>
      </p:sp>
      <p:pic>
        <p:nvPicPr>
          <p:cNvPr id="3" name="Picture 2">
            <a:extLst>
              <a:ext uri="{FF2B5EF4-FFF2-40B4-BE49-F238E27FC236}">
                <a16:creationId xmlns:a16="http://schemas.microsoft.com/office/drawing/2014/main" id="{61708BBE-D2EB-4D48-BE5A-3000809A906B}"/>
              </a:ext>
            </a:extLst>
          </p:cNvPr>
          <p:cNvPicPr>
            <a:picLocks noChangeAspect="1"/>
          </p:cNvPicPr>
          <p:nvPr/>
        </p:nvPicPr>
        <p:blipFill>
          <a:blip r:embed="rId3"/>
          <a:stretch>
            <a:fillRect/>
          </a:stretch>
        </p:blipFill>
        <p:spPr>
          <a:xfrm>
            <a:off x="1800445" y="758075"/>
            <a:ext cx="6117265" cy="344096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197750"/>
            <a:ext cx="8520600" cy="572700"/>
          </a:xfrm>
          <a:prstGeom prst="rect">
            <a:avLst/>
          </a:prstGeom>
        </p:spPr>
        <p:txBody>
          <a:bodyPr wrap="square" lIns="91425" tIns="91425" rIns="91425" bIns="91425" anchor="t" anchorCtr="0">
            <a:noAutofit/>
          </a:bodyPr>
          <a:lstStyle/>
          <a:p>
            <a:pPr lvl="0">
              <a:spcBef>
                <a:spcPts val="0"/>
              </a:spcBef>
              <a:buNone/>
            </a:pPr>
            <a:r>
              <a:rPr lang="en"/>
              <a:t>View-user function</a:t>
            </a:r>
          </a:p>
        </p:txBody>
      </p:sp>
      <p:sp>
        <p:nvSpPr>
          <p:cNvPr id="122" name="Shape 122"/>
          <p:cNvSpPr txBox="1">
            <a:spLocks noGrp="1"/>
          </p:cNvSpPr>
          <p:nvPr>
            <p:ph type="body" idx="1"/>
          </p:nvPr>
        </p:nvSpPr>
        <p:spPr>
          <a:xfrm>
            <a:off x="311700" y="4327475"/>
            <a:ext cx="8520600" cy="624600"/>
          </a:xfrm>
          <a:prstGeom prst="rect">
            <a:avLst/>
          </a:prstGeom>
        </p:spPr>
        <p:txBody>
          <a:bodyPr wrap="square" lIns="91425" tIns="91425" rIns="91425" bIns="91425" anchor="t" anchorCtr="0">
            <a:noAutofit/>
          </a:bodyPr>
          <a:lstStyle/>
          <a:p>
            <a:pPr marL="457200" lvl="0" indent="-342900">
              <a:spcBef>
                <a:spcPts val="0"/>
              </a:spcBef>
              <a:buClr>
                <a:schemeClr val="dk1"/>
              </a:buClr>
            </a:pPr>
            <a:r>
              <a:rPr lang="en" dirty="0">
                <a:solidFill>
                  <a:schemeClr val="tx1"/>
                </a:solidFill>
              </a:rPr>
              <a:t>Admin can view all the users.</a:t>
            </a:r>
          </a:p>
        </p:txBody>
      </p:sp>
      <p:pic>
        <p:nvPicPr>
          <p:cNvPr id="3" name="Picture 2">
            <a:extLst>
              <a:ext uri="{FF2B5EF4-FFF2-40B4-BE49-F238E27FC236}">
                <a16:creationId xmlns:a16="http://schemas.microsoft.com/office/drawing/2014/main" id="{A73E379B-16C6-4D1D-A17B-A4CB2322482C}"/>
              </a:ext>
            </a:extLst>
          </p:cNvPr>
          <p:cNvPicPr>
            <a:picLocks noChangeAspect="1"/>
          </p:cNvPicPr>
          <p:nvPr/>
        </p:nvPicPr>
        <p:blipFill>
          <a:blip r:embed="rId3"/>
          <a:stretch>
            <a:fillRect/>
          </a:stretch>
        </p:blipFill>
        <p:spPr>
          <a:xfrm>
            <a:off x="1722475" y="770450"/>
            <a:ext cx="6074734" cy="34170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311700" y="160650"/>
            <a:ext cx="8520600" cy="572700"/>
          </a:xfrm>
          <a:prstGeom prst="rect">
            <a:avLst/>
          </a:prstGeom>
        </p:spPr>
        <p:txBody>
          <a:bodyPr wrap="square" lIns="91425" tIns="91425" rIns="91425" bIns="91425" anchor="t" anchorCtr="0">
            <a:noAutofit/>
          </a:bodyPr>
          <a:lstStyle/>
          <a:p>
            <a:pPr lvl="0">
              <a:spcBef>
                <a:spcPts val="0"/>
              </a:spcBef>
              <a:buNone/>
            </a:pPr>
            <a:r>
              <a:rPr lang="en"/>
              <a:t>Faculty Advisor Homepage</a:t>
            </a:r>
          </a:p>
        </p:txBody>
      </p:sp>
      <p:sp>
        <p:nvSpPr>
          <p:cNvPr id="128" name="Shape 128"/>
          <p:cNvSpPr txBox="1">
            <a:spLocks noGrp="1"/>
          </p:cNvSpPr>
          <p:nvPr>
            <p:ph type="body" idx="1"/>
          </p:nvPr>
        </p:nvSpPr>
        <p:spPr>
          <a:xfrm>
            <a:off x="311700" y="4203825"/>
            <a:ext cx="8520600" cy="8160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FA can update profile,view student details, update student record and notifications. Process appointment requests, add and remove courses.All the functionalities are provided in menu driven manner in the sidebar.</a:t>
            </a:r>
          </a:p>
        </p:txBody>
      </p:sp>
      <p:pic>
        <p:nvPicPr>
          <p:cNvPr id="129" name="Shape 129" descr="fa home.png"/>
          <p:cNvPicPr preferRelativeResize="0"/>
          <p:nvPr/>
        </p:nvPicPr>
        <p:blipFill>
          <a:blip r:embed="rId3">
            <a:alphaModFix/>
          </a:blip>
          <a:stretch>
            <a:fillRect/>
          </a:stretch>
        </p:blipFill>
        <p:spPr>
          <a:xfrm>
            <a:off x="1199525" y="885750"/>
            <a:ext cx="6003698" cy="31939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311700" y="210100"/>
            <a:ext cx="8520600" cy="572700"/>
          </a:xfrm>
          <a:prstGeom prst="rect">
            <a:avLst/>
          </a:prstGeom>
        </p:spPr>
        <p:txBody>
          <a:bodyPr wrap="square" lIns="91425" tIns="91425" rIns="91425" bIns="91425" anchor="t" anchorCtr="0">
            <a:noAutofit/>
          </a:bodyPr>
          <a:lstStyle/>
          <a:p>
            <a:pPr lvl="0">
              <a:spcBef>
                <a:spcPts val="0"/>
              </a:spcBef>
              <a:buNone/>
            </a:pPr>
            <a:r>
              <a:rPr lang="en"/>
              <a:t>Update student record function</a:t>
            </a:r>
          </a:p>
        </p:txBody>
      </p:sp>
      <p:sp>
        <p:nvSpPr>
          <p:cNvPr id="135" name="Shape 135"/>
          <p:cNvSpPr txBox="1">
            <a:spLocks noGrp="1"/>
          </p:cNvSpPr>
          <p:nvPr>
            <p:ph type="body" idx="1"/>
          </p:nvPr>
        </p:nvSpPr>
        <p:spPr>
          <a:xfrm>
            <a:off x="311700" y="4451100"/>
            <a:ext cx="8520600" cy="4947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FA can update student information about intern details, disciplinary details and many others by giving the username of student as the input.</a:t>
            </a:r>
          </a:p>
        </p:txBody>
      </p:sp>
      <p:pic>
        <p:nvPicPr>
          <p:cNvPr id="136" name="Shape 136"/>
          <p:cNvPicPr preferRelativeResize="0"/>
          <p:nvPr/>
        </p:nvPicPr>
        <p:blipFill>
          <a:blip r:embed="rId3">
            <a:alphaModFix/>
          </a:blip>
          <a:stretch>
            <a:fillRect/>
          </a:stretch>
        </p:blipFill>
        <p:spPr>
          <a:xfrm>
            <a:off x="1118950" y="935200"/>
            <a:ext cx="5979558" cy="33635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Appoinments</a:t>
            </a:r>
          </a:p>
        </p:txBody>
      </p:sp>
      <p:sp>
        <p:nvSpPr>
          <p:cNvPr id="142" name="Shape 142"/>
          <p:cNvSpPr txBox="1">
            <a:spLocks noGrp="1"/>
          </p:cNvSpPr>
          <p:nvPr>
            <p:ph type="body" idx="1"/>
          </p:nvPr>
        </p:nvSpPr>
        <p:spPr>
          <a:xfrm>
            <a:off x="311700" y="4364550"/>
            <a:ext cx="8520600" cy="6306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FA can view the details of appointment requested by the student and accept or reject according to his convenience. A badge in the sidebar shows the number of appointments that are not checked</a:t>
            </a:r>
          </a:p>
        </p:txBody>
      </p:sp>
      <p:pic>
        <p:nvPicPr>
          <p:cNvPr id="143" name="Shape 143"/>
          <p:cNvPicPr preferRelativeResize="0"/>
          <p:nvPr/>
        </p:nvPicPr>
        <p:blipFill>
          <a:blip r:embed="rId3">
            <a:alphaModFix/>
          </a:blip>
          <a:stretch>
            <a:fillRect/>
          </a:stretch>
        </p:blipFill>
        <p:spPr>
          <a:xfrm>
            <a:off x="1544725" y="1170125"/>
            <a:ext cx="5408044" cy="3042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311700" y="234825"/>
            <a:ext cx="8520600" cy="572700"/>
          </a:xfrm>
          <a:prstGeom prst="rect">
            <a:avLst/>
          </a:prstGeom>
        </p:spPr>
        <p:txBody>
          <a:bodyPr wrap="square" lIns="91425" tIns="91425" rIns="91425" bIns="91425" anchor="t" anchorCtr="0">
            <a:noAutofit/>
          </a:bodyPr>
          <a:lstStyle/>
          <a:p>
            <a:pPr lvl="0">
              <a:spcBef>
                <a:spcPts val="0"/>
              </a:spcBef>
              <a:buNone/>
            </a:pPr>
            <a:r>
              <a:rPr lang="en" sz="2400"/>
              <a:t>Messages</a:t>
            </a:r>
          </a:p>
        </p:txBody>
      </p:sp>
      <p:sp>
        <p:nvSpPr>
          <p:cNvPr id="149" name="Shape 149"/>
          <p:cNvSpPr txBox="1">
            <a:spLocks noGrp="1"/>
          </p:cNvSpPr>
          <p:nvPr>
            <p:ph type="body" idx="1"/>
          </p:nvPr>
        </p:nvSpPr>
        <p:spPr>
          <a:xfrm>
            <a:off x="311700" y="4265650"/>
            <a:ext cx="8520600" cy="667500"/>
          </a:xfrm>
          <a:prstGeom prst="rect">
            <a:avLst/>
          </a:prstGeom>
        </p:spPr>
        <p:txBody>
          <a:bodyPr wrap="square" lIns="91425" tIns="91425" rIns="91425" bIns="91425" anchor="t" anchorCtr="0">
            <a:noAutofit/>
          </a:bodyPr>
          <a:lstStyle/>
          <a:p>
            <a:pPr marL="457200" lvl="0" indent="-317500">
              <a:spcBef>
                <a:spcPts val="0"/>
              </a:spcBef>
              <a:buClr>
                <a:schemeClr val="dk1"/>
              </a:buClr>
              <a:buSzPct val="100000"/>
            </a:pPr>
            <a:r>
              <a:rPr lang="en" sz="1400">
                <a:solidFill>
                  <a:schemeClr val="dk1"/>
                </a:solidFill>
              </a:rPr>
              <a:t>FA can send messages to one or many students at a time and can view messages he received from students.</a:t>
            </a:r>
          </a:p>
        </p:txBody>
      </p:sp>
      <p:pic>
        <p:nvPicPr>
          <p:cNvPr id="150" name="Shape 150"/>
          <p:cNvPicPr preferRelativeResize="0"/>
          <p:nvPr/>
        </p:nvPicPr>
        <p:blipFill>
          <a:blip r:embed="rId3">
            <a:alphaModFix/>
          </a:blip>
          <a:stretch>
            <a:fillRect/>
          </a:stretch>
        </p:blipFill>
        <p:spPr>
          <a:xfrm>
            <a:off x="1268550" y="959925"/>
            <a:ext cx="5980051" cy="31533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311700" y="222475"/>
            <a:ext cx="8520600" cy="572700"/>
          </a:xfrm>
          <a:prstGeom prst="rect">
            <a:avLst/>
          </a:prstGeom>
        </p:spPr>
        <p:txBody>
          <a:bodyPr wrap="square" lIns="91425" tIns="91425" rIns="91425" bIns="91425" anchor="t" anchorCtr="0">
            <a:noAutofit/>
          </a:bodyPr>
          <a:lstStyle/>
          <a:p>
            <a:pPr lvl="0">
              <a:spcBef>
                <a:spcPts val="0"/>
              </a:spcBef>
              <a:buNone/>
            </a:pPr>
            <a:r>
              <a:rPr lang="en"/>
              <a:t>Notifications</a:t>
            </a:r>
          </a:p>
        </p:txBody>
      </p:sp>
      <p:sp>
        <p:nvSpPr>
          <p:cNvPr id="156" name="Shape 156"/>
          <p:cNvSpPr txBox="1">
            <a:spLocks noGrp="1"/>
          </p:cNvSpPr>
          <p:nvPr>
            <p:ph type="body" idx="1"/>
          </p:nvPr>
        </p:nvSpPr>
        <p:spPr>
          <a:xfrm>
            <a:off x="311700" y="4414000"/>
            <a:ext cx="8520600" cy="4023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FA can update notifications that can be viewed by FA, Student, HOD.</a:t>
            </a:r>
          </a:p>
        </p:txBody>
      </p:sp>
      <p:pic>
        <p:nvPicPr>
          <p:cNvPr id="157" name="Shape 157"/>
          <p:cNvPicPr preferRelativeResize="0"/>
          <p:nvPr/>
        </p:nvPicPr>
        <p:blipFill>
          <a:blip r:embed="rId3">
            <a:alphaModFix/>
          </a:blip>
          <a:stretch>
            <a:fillRect/>
          </a:stretch>
        </p:blipFill>
        <p:spPr>
          <a:xfrm>
            <a:off x="1272350" y="947575"/>
            <a:ext cx="5891603" cy="33140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311700" y="271925"/>
            <a:ext cx="8520600" cy="572700"/>
          </a:xfrm>
          <a:prstGeom prst="rect">
            <a:avLst/>
          </a:prstGeom>
        </p:spPr>
        <p:txBody>
          <a:bodyPr wrap="square" lIns="91425" tIns="91425" rIns="91425" bIns="91425" anchor="t" anchorCtr="0">
            <a:noAutofit/>
          </a:bodyPr>
          <a:lstStyle/>
          <a:p>
            <a:pPr lvl="0">
              <a:spcBef>
                <a:spcPts val="0"/>
              </a:spcBef>
              <a:buNone/>
            </a:pPr>
            <a:r>
              <a:rPr lang="en"/>
              <a:t>View Details</a:t>
            </a:r>
          </a:p>
        </p:txBody>
      </p:sp>
      <p:sp>
        <p:nvSpPr>
          <p:cNvPr id="169" name="Shape 169"/>
          <p:cNvSpPr txBox="1">
            <a:spLocks noGrp="1"/>
          </p:cNvSpPr>
          <p:nvPr>
            <p:ph type="body" idx="1"/>
          </p:nvPr>
        </p:nvSpPr>
        <p:spPr>
          <a:xfrm>
            <a:off x="311700" y="4459525"/>
            <a:ext cx="8520600" cy="5727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FA can view student details. He can also view specific details of the students. The view options are provided in the navigation bar</a:t>
            </a:r>
          </a:p>
        </p:txBody>
      </p:sp>
      <p:pic>
        <p:nvPicPr>
          <p:cNvPr id="3" name="Picture 2">
            <a:extLst>
              <a:ext uri="{FF2B5EF4-FFF2-40B4-BE49-F238E27FC236}">
                <a16:creationId xmlns:a16="http://schemas.microsoft.com/office/drawing/2014/main" id="{2EA40CB6-8BF0-4612-AB88-799C32BC1FC6}"/>
              </a:ext>
            </a:extLst>
          </p:cNvPr>
          <p:cNvPicPr>
            <a:picLocks noChangeAspect="1"/>
          </p:cNvPicPr>
          <p:nvPr/>
        </p:nvPicPr>
        <p:blipFill>
          <a:blip r:embed="rId3"/>
          <a:stretch>
            <a:fillRect/>
          </a:stretch>
        </p:blipFill>
        <p:spPr>
          <a:xfrm>
            <a:off x="1920948" y="844625"/>
            <a:ext cx="5819553" cy="32734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2CF6-660F-40F6-88AE-3EDF3A36C675}"/>
              </a:ext>
            </a:extLst>
          </p:cNvPr>
          <p:cNvSpPr>
            <a:spLocks noGrp="1"/>
          </p:cNvSpPr>
          <p:nvPr>
            <p:ph type="ctrTitle"/>
          </p:nvPr>
        </p:nvSpPr>
        <p:spPr>
          <a:xfrm>
            <a:off x="356330" y="173667"/>
            <a:ext cx="5250574" cy="584790"/>
          </a:xfrm>
        </p:spPr>
        <p:txBody>
          <a:bodyPr>
            <a:normAutofit fontScale="90000"/>
          </a:bodyPr>
          <a:lstStyle/>
          <a:p>
            <a:r>
              <a:rPr lang="en-IN" dirty="0"/>
              <a:t>HOD Homepage</a:t>
            </a:r>
          </a:p>
        </p:txBody>
      </p:sp>
      <p:sp>
        <p:nvSpPr>
          <p:cNvPr id="3" name="Subtitle 2">
            <a:extLst>
              <a:ext uri="{FF2B5EF4-FFF2-40B4-BE49-F238E27FC236}">
                <a16:creationId xmlns:a16="http://schemas.microsoft.com/office/drawing/2014/main" id="{E8CA0C7B-5681-411C-988A-8FCBBB1D4303}"/>
              </a:ext>
            </a:extLst>
          </p:cNvPr>
          <p:cNvSpPr>
            <a:spLocks noGrp="1"/>
          </p:cNvSpPr>
          <p:nvPr>
            <p:ph type="subTitle" idx="1"/>
          </p:nvPr>
        </p:nvSpPr>
        <p:spPr>
          <a:xfrm>
            <a:off x="1582616" y="4346500"/>
            <a:ext cx="6507167" cy="480680"/>
          </a:xfrm>
        </p:spPr>
        <p:txBody>
          <a:bodyPr/>
          <a:lstStyle/>
          <a:p>
            <a:r>
              <a:rPr lang="en-IN" dirty="0"/>
              <a:t>HOD homepage </a:t>
            </a:r>
          </a:p>
        </p:txBody>
      </p:sp>
      <p:pic>
        <p:nvPicPr>
          <p:cNvPr id="5" name="Picture 4">
            <a:extLst>
              <a:ext uri="{FF2B5EF4-FFF2-40B4-BE49-F238E27FC236}">
                <a16:creationId xmlns:a16="http://schemas.microsoft.com/office/drawing/2014/main" id="{E4D34902-E8E1-4EE7-A3B1-34BC9731995C}"/>
              </a:ext>
            </a:extLst>
          </p:cNvPr>
          <p:cNvPicPr>
            <a:picLocks noChangeAspect="1"/>
          </p:cNvPicPr>
          <p:nvPr/>
        </p:nvPicPr>
        <p:blipFill>
          <a:blip r:embed="rId2"/>
          <a:stretch>
            <a:fillRect/>
          </a:stretch>
        </p:blipFill>
        <p:spPr>
          <a:xfrm>
            <a:off x="2133599" y="937659"/>
            <a:ext cx="5741581" cy="3229639"/>
          </a:xfrm>
          <a:prstGeom prst="rect">
            <a:avLst/>
          </a:prstGeom>
        </p:spPr>
      </p:pic>
    </p:spTree>
    <p:extLst>
      <p:ext uri="{BB962C8B-B14F-4D97-AF65-F5344CB8AC3E}">
        <p14:creationId xmlns:p14="http://schemas.microsoft.com/office/powerpoint/2010/main" val="295848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262825"/>
            <a:ext cx="8520600" cy="572700"/>
          </a:xfrm>
          <a:prstGeom prst="rect">
            <a:avLst/>
          </a:prstGeom>
        </p:spPr>
        <p:txBody>
          <a:bodyPr wrap="square" lIns="91425" tIns="91425" rIns="91425" bIns="91425" anchor="t" anchorCtr="0">
            <a:noAutofit/>
          </a:bodyPr>
          <a:lstStyle/>
          <a:p>
            <a:pPr lvl="0">
              <a:spcBef>
                <a:spcPts val="0"/>
              </a:spcBef>
              <a:buNone/>
            </a:pPr>
            <a:r>
              <a:rPr lang="en"/>
              <a:t>Student Homepage</a:t>
            </a:r>
          </a:p>
        </p:txBody>
      </p:sp>
      <p:sp>
        <p:nvSpPr>
          <p:cNvPr id="175" name="Shape 175"/>
          <p:cNvSpPr txBox="1">
            <a:spLocks noGrp="1"/>
          </p:cNvSpPr>
          <p:nvPr>
            <p:ph type="body" idx="1"/>
          </p:nvPr>
        </p:nvSpPr>
        <p:spPr>
          <a:xfrm>
            <a:off x="311700" y="4234425"/>
            <a:ext cx="8520600" cy="7128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Student homepage consists of functions to  update profile, request appointments, update student record, update academic details,send messages, register for courses.</a:t>
            </a:r>
          </a:p>
        </p:txBody>
      </p:sp>
      <p:pic>
        <p:nvPicPr>
          <p:cNvPr id="176" name="Shape 176"/>
          <p:cNvPicPr preferRelativeResize="0"/>
          <p:nvPr/>
        </p:nvPicPr>
        <p:blipFill>
          <a:blip r:embed="rId3">
            <a:alphaModFix/>
          </a:blip>
          <a:stretch>
            <a:fillRect/>
          </a:stretch>
        </p:blipFill>
        <p:spPr>
          <a:xfrm>
            <a:off x="1230875" y="987925"/>
            <a:ext cx="5500621" cy="3094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1013775"/>
            <a:ext cx="8520600" cy="572700"/>
          </a:xfrm>
          <a:prstGeom prst="rect">
            <a:avLst/>
          </a:prstGeom>
        </p:spPr>
        <p:txBody>
          <a:bodyPr wrap="square" lIns="91425" tIns="91425" rIns="91425" bIns="91425" anchor="t" anchorCtr="0">
            <a:noAutofit/>
          </a:bodyPr>
          <a:lstStyle/>
          <a:p>
            <a:pPr lvl="0">
              <a:spcBef>
                <a:spcPts val="0"/>
              </a:spcBef>
              <a:buNone/>
            </a:pPr>
            <a:r>
              <a:rPr lang="en" sz="3000" b="1" i="1">
                <a:solidFill>
                  <a:srgbClr val="9FC5E8"/>
                </a:solidFill>
              </a:rPr>
              <a:t>Computerisation of Faculty Advisor System</a:t>
            </a:r>
          </a:p>
        </p:txBody>
      </p:sp>
      <p:graphicFrame>
        <p:nvGraphicFramePr>
          <p:cNvPr id="61" name="Shape 61"/>
          <p:cNvGraphicFramePr/>
          <p:nvPr>
            <p:extLst>
              <p:ext uri="{D42A27DB-BD31-4B8C-83A1-F6EECF244321}">
                <p14:modId xmlns:p14="http://schemas.microsoft.com/office/powerpoint/2010/main" val="894112608"/>
              </p:ext>
            </p:extLst>
          </p:nvPr>
        </p:nvGraphicFramePr>
        <p:xfrm>
          <a:off x="3287200" y="3293425"/>
          <a:ext cx="5396750" cy="1554360"/>
        </p:xfrm>
        <a:graphic>
          <a:graphicData uri="http://schemas.openxmlformats.org/drawingml/2006/table">
            <a:tbl>
              <a:tblPr>
                <a:noFill/>
                <a:tableStyleId>{8EA1AD19-9DEE-41F8-B6EC-D4589E972011}</a:tableStyleId>
              </a:tblPr>
              <a:tblGrid>
                <a:gridCol w="2698375">
                  <a:extLst>
                    <a:ext uri="{9D8B030D-6E8A-4147-A177-3AD203B41FA5}">
                      <a16:colId xmlns:a16="http://schemas.microsoft.com/office/drawing/2014/main" val="20000"/>
                    </a:ext>
                  </a:extLst>
                </a:gridCol>
                <a:gridCol w="2698375">
                  <a:extLst>
                    <a:ext uri="{9D8B030D-6E8A-4147-A177-3AD203B41FA5}">
                      <a16:colId xmlns:a16="http://schemas.microsoft.com/office/drawing/2014/main" val="20001"/>
                    </a:ext>
                  </a:extLst>
                </a:gridCol>
              </a:tblGrid>
              <a:tr h="381000">
                <a:tc>
                  <a:txBody>
                    <a:bodyPr/>
                    <a:lstStyle/>
                    <a:p>
                      <a:pPr lvl="0">
                        <a:spcBef>
                          <a:spcPts val="0"/>
                        </a:spcBef>
                        <a:buNone/>
                      </a:pPr>
                      <a:r>
                        <a:rPr lang="en" dirty="0">
                          <a:solidFill>
                            <a:schemeClr val="tx1"/>
                          </a:solidFill>
                        </a:rPr>
                        <a:t>Ponnam Sai Krishna</a:t>
                      </a:r>
                    </a:p>
                  </a:txBody>
                  <a:tcPr marL="91425" marR="91425" marT="91425" marB="91425">
                    <a:solidFill>
                      <a:schemeClr val="bg1"/>
                    </a:solidFill>
                  </a:tcPr>
                </a:tc>
                <a:tc>
                  <a:txBody>
                    <a:bodyPr/>
                    <a:lstStyle/>
                    <a:p>
                      <a:pPr lvl="0">
                        <a:spcBef>
                          <a:spcPts val="0"/>
                        </a:spcBef>
                        <a:buNone/>
                      </a:pPr>
                      <a:r>
                        <a:rPr lang="en">
                          <a:solidFill>
                            <a:schemeClr val="tx1"/>
                          </a:solidFill>
                        </a:rPr>
                        <a:t>B150729CS</a:t>
                      </a:r>
                    </a:p>
                  </a:txBody>
                  <a:tcPr marL="91425" marR="91425" marT="91425" marB="91425">
                    <a:solidFill>
                      <a:schemeClr val="bg1"/>
                    </a:solidFill>
                  </a:tcPr>
                </a:tc>
                <a:extLst>
                  <a:ext uri="{0D108BD9-81ED-4DB2-BD59-A6C34878D82A}">
                    <a16:rowId xmlns:a16="http://schemas.microsoft.com/office/drawing/2014/main" val="10000"/>
                  </a:ext>
                </a:extLst>
              </a:tr>
              <a:tr h="381000">
                <a:tc>
                  <a:txBody>
                    <a:bodyPr/>
                    <a:lstStyle/>
                    <a:p>
                      <a:pPr lvl="0">
                        <a:spcBef>
                          <a:spcPts val="0"/>
                        </a:spcBef>
                        <a:buNone/>
                      </a:pPr>
                      <a:r>
                        <a:rPr lang="en" dirty="0">
                          <a:solidFill>
                            <a:schemeClr val="tx1"/>
                          </a:solidFill>
                        </a:rPr>
                        <a:t>Amburi Gunasekhar</a:t>
                      </a:r>
                    </a:p>
                  </a:txBody>
                  <a:tcPr marL="91425" marR="91425" marT="91425" marB="91425">
                    <a:solidFill>
                      <a:schemeClr val="bg1"/>
                    </a:solidFill>
                  </a:tcPr>
                </a:tc>
                <a:tc>
                  <a:txBody>
                    <a:bodyPr/>
                    <a:lstStyle/>
                    <a:p>
                      <a:pPr lvl="0">
                        <a:spcBef>
                          <a:spcPts val="0"/>
                        </a:spcBef>
                        <a:buNone/>
                      </a:pPr>
                      <a:r>
                        <a:rPr lang="en" dirty="0">
                          <a:solidFill>
                            <a:schemeClr val="tx1"/>
                          </a:solidFill>
                        </a:rPr>
                        <a:t>B150496CS</a:t>
                      </a:r>
                    </a:p>
                  </a:txBody>
                  <a:tcPr marL="91425" marR="91425" marT="91425" marB="91425">
                    <a:solidFill>
                      <a:schemeClr val="bg1"/>
                    </a:solidFill>
                  </a:tcPr>
                </a:tc>
                <a:extLst>
                  <a:ext uri="{0D108BD9-81ED-4DB2-BD59-A6C34878D82A}">
                    <a16:rowId xmlns:a16="http://schemas.microsoft.com/office/drawing/2014/main" val="10001"/>
                  </a:ext>
                </a:extLst>
              </a:tr>
              <a:tr h="381000">
                <a:tc>
                  <a:txBody>
                    <a:bodyPr/>
                    <a:lstStyle/>
                    <a:p>
                      <a:pPr lvl="0">
                        <a:spcBef>
                          <a:spcPts val="0"/>
                        </a:spcBef>
                        <a:buNone/>
                      </a:pPr>
                      <a:r>
                        <a:rPr lang="en" dirty="0">
                          <a:solidFill>
                            <a:schemeClr val="tx1"/>
                          </a:solidFill>
                        </a:rPr>
                        <a:t>Karupally Bharath</a:t>
                      </a:r>
                    </a:p>
                  </a:txBody>
                  <a:tcPr marL="91425" marR="91425" marT="91425" marB="91425">
                    <a:solidFill>
                      <a:schemeClr val="dk1"/>
                    </a:solidFill>
                  </a:tcPr>
                </a:tc>
                <a:tc>
                  <a:txBody>
                    <a:bodyPr/>
                    <a:lstStyle/>
                    <a:p>
                      <a:pPr lvl="0">
                        <a:spcBef>
                          <a:spcPts val="0"/>
                        </a:spcBef>
                        <a:buNone/>
                      </a:pPr>
                      <a:r>
                        <a:rPr lang="en">
                          <a:solidFill>
                            <a:schemeClr val="tx1"/>
                          </a:solidFill>
                        </a:rPr>
                        <a:t>B150429CS</a:t>
                      </a:r>
                    </a:p>
                  </a:txBody>
                  <a:tcPr marL="91425" marR="91425" marT="91425" marB="91425">
                    <a:solidFill>
                      <a:schemeClr val="dk1"/>
                    </a:solidFill>
                  </a:tcPr>
                </a:tc>
                <a:extLst>
                  <a:ext uri="{0D108BD9-81ED-4DB2-BD59-A6C34878D82A}">
                    <a16:rowId xmlns:a16="http://schemas.microsoft.com/office/drawing/2014/main" val="10002"/>
                  </a:ext>
                </a:extLst>
              </a:tr>
              <a:tr h="381000">
                <a:tc>
                  <a:txBody>
                    <a:bodyPr/>
                    <a:lstStyle/>
                    <a:p>
                      <a:pPr lvl="0">
                        <a:spcBef>
                          <a:spcPts val="0"/>
                        </a:spcBef>
                        <a:buNone/>
                      </a:pPr>
                      <a:r>
                        <a:rPr lang="en">
                          <a:solidFill>
                            <a:schemeClr val="tx1"/>
                          </a:solidFill>
                        </a:rPr>
                        <a:t>Dowrla Ashok</a:t>
                      </a:r>
                    </a:p>
                  </a:txBody>
                  <a:tcPr marL="91425" marR="91425" marT="91425" marB="91425">
                    <a:solidFill>
                      <a:schemeClr val="dk1"/>
                    </a:solidFill>
                  </a:tcPr>
                </a:tc>
                <a:tc>
                  <a:txBody>
                    <a:bodyPr/>
                    <a:lstStyle/>
                    <a:p>
                      <a:pPr lvl="0">
                        <a:spcBef>
                          <a:spcPts val="0"/>
                        </a:spcBef>
                        <a:buNone/>
                      </a:pPr>
                      <a:r>
                        <a:rPr lang="en" dirty="0">
                          <a:solidFill>
                            <a:schemeClr val="tx1"/>
                          </a:solidFill>
                        </a:rPr>
                        <a:t>B151041CS</a:t>
                      </a:r>
                    </a:p>
                  </a:txBody>
                  <a:tcPr marL="91425" marR="91425" marT="91425" marB="91425">
                    <a:solidFill>
                      <a:schemeClr val="dk1"/>
                    </a:solidFill>
                  </a:tcPr>
                </a:tc>
                <a:extLst>
                  <a:ext uri="{0D108BD9-81ED-4DB2-BD59-A6C34878D82A}">
                    <a16:rowId xmlns:a16="http://schemas.microsoft.com/office/drawing/2014/main" val="10003"/>
                  </a:ext>
                </a:extLst>
              </a:tr>
            </a:tbl>
          </a:graphicData>
        </a:graphic>
      </p:graphicFrame>
      <p:sp>
        <p:nvSpPr>
          <p:cNvPr id="62" name="Shape 62"/>
          <p:cNvSpPr txBox="1"/>
          <p:nvPr/>
        </p:nvSpPr>
        <p:spPr>
          <a:xfrm>
            <a:off x="3363050" y="2695400"/>
            <a:ext cx="1743300" cy="296700"/>
          </a:xfrm>
          <a:prstGeom prst="rect">
            <a:avLst/>
          </a:prstGeom>
          <a:noFill/>
          <a:ln>
            <a:noFill/>
          </a:ln>
        </p:spPr>
        <p:txBody>
          <a:bodyPr wrap="square" lIns="91425" tIns="91425" rIns="91425" bIns="91425" anchor="t" anchorCtr="0">
            <a:noAutofit/>
          </a:bodyPr>
          <a:lstStyle/>
          <a:p>
            <a:pPr lvl="0">
              <a:spcBef>
                <a:spcPts val="0"/>
              </a:spcBef>
              <a:buNone/>
            </a:pPr>
            <a:r>
              <a:rPr lang="en">
                <a:solidFill>
                  <a:srgbClr val="FFFFFF"/>
                </a:solidFill>
              </a:rPr>
              <a:t>Submitted By: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249425"/>
            <a:ext cx="8520600" cy="572700"/>
          </a:xfrm>
          <a:prstGeom prst="rect">
            <a:avLst/>
          </a:prstGeom>
        </p:spPr>
        <p:txBody>
          <a:bodyPr wrap="square" lIns="91425" tIns="91425" rIns="91425" bIns="91425" anchor="t" anchorCtr="0">
            <a:noAutofit/>
          </a:bodyPr>
          <a:lstStyle/>
          <a:p>
            <a:pPr lvl="0">
              <a:spcBef>
                <a:spcPts val="0"/>
              </a:spcBef>
              <a:buNone/>
            </a:pPr>
            <a:r>
              <a:rPr lang="en"/>
              <a:t>Update Academic Details</a:t>
            </a:r>
          </a:p>
        </p:txBody>
      </p:sp>
      <p:sp>
        <p:nvSpPr>
          <p:cNvPr id="182" name="Shape 182"/>
          <p:cNvSpPr txBox="1">
            <a:spLocks noGrp="1"/>
          </p:cNvSpPr>
          <p:nvPr>
            <p:ph type="body" idx="1"/>
          </p:nvPr>
        </p:nvSpPr>
        <p:spPr>
          <a:xfrm>
            <a:off x="311700" y="4464600"/>
            <a:ext cx="8520600" cy="3573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Students can update the semester details at the end of the semester</a:t>
            </a:r>
          </a:p>
        </p:txBody>
      </p:sp>
      <p:pic>
        <p:nvPicPr>
          <p:cNvPr id="183" name="Shape 183"/>
          <p:cNvPicPr preferRelativeResize="0"/>
          <p:nvPr/>
        </p:nvPicPr>
        <p:blipFill>
          <a:blip r:embed="rId3">
            <a:alphaModFix/>
          </a:blip>
          <a:stretch>
            <a:fillRect/>
          </a:stretch>
        </p:blipFill>
        <p:spPr>
          <a:xfrm>
            <a:off x="1085675" y="1036750"/>
            <a:ext cx="5933645" cy="3337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311700" y="260925"/>
            <a:ext cx="8520600" cy="572700"/>
          </a:xfrm>
          <a:prstGeom prst="rect">
            <a:avLst/>
          </a:prstGeom>
        </p:spPr>
        <p:txBody>
          <a:bodyPr wrap="square" lIns="91425" tIns="91425" rIns="91425" bIns="91425" anchor="t" anchorCtr="0">
            <a:noAutofit/>
          </a:bodyPr>
          <a:lstStyle/>
          <a:p>
            <a:pPr lvl="0">
              <a:spcBef>
                <a:spcPts val="0"/>
              </a:spcBef>
              <a:buNone/>
            </a:pPr>
            <a:r>
              <a:rPr lang="en"/>
              <a:t>Register Courses</a:t>
            </a:r>
          </a:p>
        </p:txBody>
      </p:sp>
      <p:sp>
        <p:nvSpPr>
          <p:cNvPr id="189" name="Shape 189"/>
          <p:cNvSpPr txBox="1">
            <a:spLocks noGrp="1"/>
          </p:cNvSpPr>
          <p:nvPr>
            <p:ph type="body" idx="1"/>
          </p:nvPr>
        </p:nvSpPr>
        <p:spPr>
          <a:xfrm>
            <a:off x="311700" y="4464600"/>
            <a:ext cx="8520600" cy="4263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Students can pre register to the courses that are added by the faculty.</a:t>
            </a:r>
          </a:p>
        </p:txBody>
      </p:sp>
      <p:pic>
        <p:nvPicPr>
          <p:cNvPr id="190" name="Shape 190"/>
          <p:cNvPicPr preferRelativeResize="0"/>
          <p:nvPr/>
        </p:nvPicPr>
        <p:blipFill>
          <a:blip r:embed="rId3">
            <a:alphaModFix/>
          </a:blip>
          <a:stretch>
            <a:fillRect/>
          </a:stretch>
        </p:blipFill>
        <p:spPr>
          <a:xfrm>
            <a:off x="795325" y="1058625"/>
            <a:ext cx="5913203" cy="332617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Update Student Profile</a:t>
            </a:r>
          </a:p>
        </p:txBody>
      </p:sp>
      <p:sp>
        <p:nvSpPr>
          <p:cNvPr id="196" name="Shape 196"/>
          <p:cNvSpPr txBox="1">
            <a:spLocks noGrp="1"/>
          </p:cNvSpPr>
          <p:nvPr>
            <p:ph type="body" idx="1"/>
          </p:nvPr>
        </p:nvSpPr>
        <p:spPr>
          <a:xfrm>
            <a:off x="311700" y="4430075"/>
            <a:ext cx="8520600" cy="3690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Student can update their personal information in this section.</a:t>
            </a:r>
          </a:p>
        </p:txBody>
      </p:sp>
      <p:pic>
        <p:nvPicPr>
          <p:cNvPr id="197" name="Shape 197"/>
          <p:cNvPicPr preferRelativeResize="0"/>
          <p:nvPr/>
        </p:nvPicPr>
        <p:blipFill>
          <a:blip r:embed="rId3">
            <a:alphaModFix/>
          </a:blip>
          <a:stretch>
            <a:fillRect/>
          </a:stretch>
        </p:blipFill>
        <p:spPr>
          <a:xfrm>
            <a:off x="1096075" y="1170125"/>
            <a:ext cx="5524533" cy="3107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311700" y="299850"/>
            <a:ext cx="8520600" cy="572700"/>
          </a:xfrm>
          <a:prstGeom prst="rect">
            <a:avLst/>
          </a:prstGeom>
        </p:spPr>
        <p:txBody>
          <a:bodyPr wrap="square" lIns="91425" tIns="91425" rIns="91425" bIns="91425" anchor="t" anchorCtr="0">
            <a:noAutofit/>
          </a:bodyPr>
          <a:lstStyle/>
          <a:p>
            <a:pPr lvl="0">
              <a:spcBef>
                <a:spcPts val="0"/>
              </a:spcBef>
              <a:buNone/>
            </a:pPr>
            <a:r>
              <a:rPr lang="en"/>
              <a:t>Update Student Record</a:t>
            </a:r>
          </a:p>
        </p:txBody>
      </p:sp>
      <p:sp>
        <p:nvSpPr>
          <p:cNvPr id="203" name="Shape 203"/>
          <p:cNvSpPr txBox="1">
            <a:spLocks noGrp="1"/>
          </p:cNvSpPr>
          <p:nvPr>
            <p:ph type="body" idx="1"/>
          </p:nvPr>
        </p:nvSpPr>
        <p:spPr>
          <a:xfrm>
            <a:off x="311700" y="4427975"/>
            <a:ext cx="8520600" cy="4149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Student can update few sections in the student record</a:t>
            </a:r>
          </a:p>
        </p:txBody>
      </p:sp>
      <p:pic>
        <p:nvPicPr>
          <p:cNvPr id="204" name="Shape 204"/>
          <p:cNvPicPr preferRelativeResize="0"/>
          <p:nvPr/>
        </p:nvPicPr>
        <p:blipFill>
          <a:blip r:embed="rId3">
            <a:alphaModFix/>
          </a:blip>
          <a:stretch>
            <a:fillRect/>
          </a:stretch>
        </p:blipFill>
        <p:spPr>
          <a:xfrm>
            <a:off x="1199750" y="946425"/>
            <a:ext cx="5778890" cy="32506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Request Appointments</a:t>
            </a:r>
          </a:p>
        </p:txBody>
      </p:sp>
      <p:sp>
        <p:nvSpPr>
          <p:cNvPr id="210" name="Shape 210"/>
          <p:cNvSpPr txBox="1">
            <a:spLocks noGrp="1"/>
          </p:cNvSpPr>
          <p:nvPr>
            <p:ph type="body" idx="1"/>
          </p:nvPr>
        </p:nvSpPr>
        <p:spPr>
          <a:xfrm>
            <a:off x="311700" y="4573150"/>
            <a:ext cx="8520600" cy="4149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Student can request an appointment with the FA on a particular day with a valid reason.</a:t>
            </a:r>
          </a:p>
        </p:txBody>
      </p:sp>
      <p:pic>
        <p:nvPicPr>
          <p:cNvPr id="211" name="Shape 211"/>
          <p:cNvPicPr preferRelativeResize="0"/>
          <p:nvPr/>
        </p:nvPicPr>
        <p:blipFill>
          <a:blip r:embed="rId3">
            <a:alphaModFix/>
          </a:blip>
          <a:stretch>
            <a:fillRect/>
          </a:stretch>
        </p:blipFill>
        <p:spPr>
          <a:xfrm>
            <a:off x="1096075" y="1170125"/>
            <a:ext cx="5539247" cy="31158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Appointment Status</a:t>
            </a:r>
          </a:p>
        </p:txBody>
      </p:sp>
      <p:sp>
        <p:nvSpPr>
          <p:cNvPr id="217" name="Shape 217"/>
          <p:cNvSpPr txBox="1">
            <a:spLocks noGrp="1"/>
          </p:cNvSpPr>
          <p:nvPr>
            <p:ph type="body" idx="1"/>
          </p:nvPr>
        </p:nvSpPr>
        <p:spPr>
          <a:xfrm>
            <a:off x="311700" y="4479850"/>
            <a:ext cx="8520600" cy="572700"/>
          </a:xfrm>
          <a:prstGeom prst="rect">
            <a:avLst/>
          </a:prstGeom>
        </p:spPr>
        <p:txBody>
          <a:bodyPr wrap="square" lIns="91425" tIns="91425" rIns="91425" bIns="91425" anchor="t" anchorCtr="0">
            <a:noAutofit/>
          </a:bodyPr>
          <a:lstStyle/>
          <a:p>
            <a:pPr marL="457200" lvl="0" indent="-317500">
              <a:spcBef>
                <a:spcPts val="0"/>
              </a:spcBef>
              <a:buClr>
                <a:srgbClr val="FFFFFF"/>
              </a:buClr>
              <a:buSzPct val="100000"/>
            </a:pPr>
            <a:r>
              <a:rPr lang="en" sz="1400">
                <a:solidFill>
                  <a:srgbClr val="FFFFFF"/>
                </a:solidFill>
              </a:rPr>
              <a:t>Student can view the status of his appointment request. He cannot request a second appointment to the same FA while first appointment is still pending</a:t>
            </a:r>
          </a:p>
        </p:txBody>
      </p:sp>
      <p:pic>
        <p:nvPicPr>
          <p:cNvPr id="218" name="Shape 218"/>
          <p:cNvPicPr preferRelativeResize="0"/>
          <p:nvPr/>
        </p:nvPicPr>
        <p:blipFill>
          <a:blip r:embed="rId3">
            <a:alphaModFix/>
          </a:blip>
          <a:stretch>
            <a:fillRect/>
          </a:stretch>
        </p:blipFill>
        <p:spPr>
          <a:xfrm>
            <a:off x="1541975" y="1170125"/>
            <a:ext cx="5613024" cy="31573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INTRODUCTION</a:t>
            </a:r>
          </a:p>
        </p:txBody>
      </p:sp>
      <p:sp>
        <p:nvSpPr>
          <p:cNvPr id="68" name="Shape 68"/>
          <p:cNvSpPr txBox="1">
            <a:spLocks noGrp="1"/>
          </p:cNvSpPr>
          <p:nvPr>
            <p:ph type="body" idx="1"/>
          </p:nvPr>
        </p:nvSpPr>
        <p:spPr>
          <a:prstGeom prst="rect">
            <a:avLst/>
          </a:prstGeom>
        </p:spPr>
        <p:txBody>
          <a:bodyPr wrap="square" lIns="91425" tIns="91425" rIns="91425" bIns="91425" anchor="t" anchorCtr="0">
            <a:noAutofit/>
          </a:bodyPr>
          <a:lstStyle/>
          <a:p>
            <a:pPr lvl="0">
              <a:spcBef>
                <a:spcPts val="0"/>
              </a:spcBef>
              <a:buNone/>
            </a:pPr>
            <a:r>
              <a:rPr lang="en" dirty="0">
                <a:solidFill>
                  <a:schemeClr val="tx1"/>
                </a:solidFill>
              </a:rPr>
              <a:t>     Computerisation of Faculty Advisor System is an interface between the students and FAs in an institute. It acts as a tool that reduces the heavy manual work of both FAs and students. This system ensures an easy communication between the Faculty Advisor and Students. All the information about the students is easily accessible to FA. Students find it easier to update the academic information at the start of every semester. The system ensures a login protected user interface with functions that are user specific.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TOOLS</a:t>
            </a:r>
          </a:p>
        </p:txBody>
      </p:sp>
      <p:sp>
        <p:nvSpPr>
          <p:cNvPr id="74" name="Shape 74"/>
          <p:cNvSpPr txBox="1">
            <a:spLocks noGrp="1"/>
          </p:cNvSpPr>
          <p:nvPr>
            <p:ph type="body" idx="1"/>
          </p:nvPr>
        </p:nvSpPr>
        <p:spPr>
          <a:prstGeom prst="rect">
            <a:avLst/>
          </a:prstGeom>
        </p:spPr>
        <p:txBody>
          <a:bodyPr wrap="square" lIns="91425" tIns="91425" rIns="91425" bIns="91425" anchor="t" anchorCtr="0">
            <a:noAutofit/>
          </a:bodyPr>
          <a:lstStyle/>
          <a:p>
            <a:pPr marL="457200" lvl="0" indent="-342900" rtl="0">
              <a:spcBef>
                <a:spcPts val="0"/>
              </a:spcBef>
              <a:buClr>
                <a:schemeClr val="dk1"/>
              </a:buClr>
              <a:buChar char="➔"/>
            </a:pPr>
            <a:r>
              <a:rPr lang="en" dirty="0">
                <a:solidFill>
                  <a:schemeClr val="tx1"/>
                </a:solidFill>
              </a:rPr>
              <a:t>Front-End: HTML,CSS</a:t>
            </a:r>
          </a:p>
          <a:p>
            <a:pPr marL="457200" lvl="0" indent="-342900" rtl="0">
              <a:spcBef>
                <a:spcPts val="0"/>
              </a:spcBef>
              <a:buClr>
                <a:schemeClr val="dk1"/>
              </a:buClr>
              <a:buChar char="➔"/>
            </a:pPr>
            <a:r>
              <a:rPr lang="en" dirty="0">
                <a:solidFill>
                  <a:schemeClr val="tx1"/>
                </a:solidFill>
              </a:rPr>
              <a:t>Back-end: SQL AND PHP</a:t>
            </a:r>
          </a:p>
          <a:p>
            <a:pPr marL="457200" lvl="0" indent="-342900" rtl="0">
              <a:spcBef>
                <a:spcPts val="0"/>
              </a:spcBef>
              <a:buClr>
                <a:schemeClr val="dk1"/>
              </a:buClr>
              <a:buChar char="➔"/>
            </a:pPr>
            <a:r>
              <a:rPr lang="en" dirty="0">
                <a:solidFill>
                  <a:schemeClr val="tx1"/>
                </a:solidFill>
              </a:rPr>
              <a:t>Web Server: APACHE</a:t>
            </a:r>
          </a:p>
          <a:p>
            <a:pPr marL="457200" lvl="0" indent="-342900">
              <a:spcBef>
                <a:spcPts val="0"/>
              </a:spcBef>
              <a:buClr>
                <a:schemeClr val="dk1"/>
              </a:buClr>
              <a:buChar char="➔"/>
            </a:pPr>
            <a:r>
              <a:rPr lang="en" dirty="0">
                <a:solidFill>
                  <a:schemeClr val="tx1"/>
                </a:solidFill>
              </a:rPr>
              <a:t>Database: PhpMyAdmin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Relational Schema</a:t>
            </a:r>
          </a:p>
        </p:txBody>
      </p:sp>
      <p:graphicFrame>
        <p:nvGraphicFramePr>
          <p:cNvPr id="80" name="Shape 80"/>
          <p:cNvGraphicFramePr/>
          <p:nvPr/>
        </p:nvGraphicFramePr>
        <p:xfrm>
          <a:off x="391500" y="1862125"/>
          <a:ext cx="7813900" cy="388590"/>
        </p:xfrm>
        <a:graphic>
          <a:graphicData uri="http://schemas.openxmlformats.org/drawingml/2006/table">
            <a:tbl>
              <a:tblPr>
                <a:noFill/>
                <a:tableStyleId>{8EA1AD19-9DEE-41F8-B6EC-D4589E972011}</a:tableStyleId>
              </a:tblPr>
              <a:tblGrid>
                <a:gridCol w="1562775">
                  <a:extLst>
                    <a:ext uri="{9D8B030D-6E8A-4147-A177-3AD203B41FA5}">
                      <a16:colId xmlns:a16="http://schemas.microsoft.com/office/drawing/2014/main" val="20000"/>
                    </a:ext>
                  </a:extLst>
                </a:gridCol>
                <a:gridCol w="635475">
                  <a:extLst>
                    <a:ext uri="{9D8B030D-6E8A-4147-A177-3AD203B41FA5}">
                      <a16:colId xmlns:a16="http://schemas.microsoft.com/office/drawing/2014/main" val="20001"/>
                    </a:ext>
                  </a:extLst>
                </a:gridCol>
                <a:gridCol w="2291950">
                  <a:extLst>
                    <a:ext uri="{9D8B030D-6E8A-4147-A177-3AD203B41FA5}">
                      <a16:colId xmlns:a16="http://schemas.microsoft.com/office/drawing/2014/main" val="20002"/>
                    </a:ext>
                  </a:extLst>
                </a:gridCol>
                <a:gridCol w="1674375">
                  <a:extLst>
                    <a:ext uri="{9D8B030D-6E8A-4147-A177-3AD203B41FA5}">
                      <a16:colId xmlns:a16="http://schemas.microsoft.com/office/drawing/2014/main" val="20003"/>
                    </a:ext>
                  </a:extLst>
                </a:gridCol>
                <a:gridCol w="1649325">
                  <a:extLst>
                    <a:ext uri="{9D8B030D-6E8A-4147-A177-3AD203B41FA5}">
                      <a16:colId xmlns:a16="http://schemas.microsoft.com/office/drawing/2014/main" val="20004"/>
                    </a:ext>
                  </a:extLst>
                </a:gridCol>
              </a:tblGrid>
              <a:tr h="342925">
                <a:tc>
                  <a:txBody>
                    <a:bodyPr/>
                    <a:lstStyle/>
                    <a:p>
                      <a:pPr lvl="0">
                        <a:spcBef>
                          <a:spcPts val="0"/>
                        </a:spcBef>
                        <a:buNone/>
                      </a:pPr>
                      <a:r>
                        <a:rPr lang="en">
                          <a:solidFill>
                            <a:srgbClr val="FFFFFF"/>
                          </a:solidFill>
                        </a:rPr>
                        <a:t>Messages</a:t>
                      </a:r>
                    </a:p>
                  </a:txBody>
                  <a:tcPr marL="91425" marR="91425" marT="91425" marB="91425"/>
                </a:tc>
                <a:tc>
                  <a:txBody>
                    <a:bodyPr/>
                    <a:lstStyle/>
                    <a:p>
                      <a:pPr lvl="0">
                        <a:spcBef>
                          <a:spcPts val="0"/>
                        </a:spcBef>
                        <a:buNone/>
                      </a:pPr>
                      <a:r>
                        <a:rPr lang="en">
                          <a:solidFill>
                            <a:srgbClr val="FFFFFF"/>
                          </a:solidFill>
                        </a:rPr>
                        <a:t>read</a:t>
                      </a:r>
                    </a:p>
                  </a:txBody>
                  <a:tcPr marL="91425" marR="91425" marT="91425" marB="91425"/>
                </a:tc>
                <a:tc>
                  <a:txBody>
                    <a:bodyPr/>
                    <a:lstStyle/>
                    <a:p>
                      <a:pPr lvl="0">
                        <a:spcBef>
                          <a:spcPts val="0"/>
                        </a:spcBef>
                        <a:buNone/>
                      </a:pPr>
                      <a:r>
                        <a:rPr lang="en">
                          <a:solidFill>
                            <a:srgbClr val="FFFFFF"/>
                          </a:solidFill>
                        </a:rPr>
                        <a:t>student_login_roll_number</a:t>
                      </a:r>
                    </a:p>
                  </a:txBody>
                  <a:tcPr marL="91425" marR="91425" marT="91425" marB="91425"/>
                </a:tc>
                <a:tc>
                  <a:txBody>
                    <a:bodyPr/>
                    <a:lstStyle/>
                    <a:p>
                      <a:pPr lvl="0">
                        <a:spcBef>
                          <a:spcPts val="0"/>
                        </a:spcBef>
                        <a:buNone/>
                      </a:pPr>
                      <a:r>
                        <a:rPr lang="en">
                          <a:solidFill>
                            <a:srgbClr val="FFFFFF"/>
                          </a:solidFill>
                        </a:rPr>
                        <a:t>fa_login_fa_id</a:t>
                      </a:r>
                    </a:p>
                  </a:txBody>
                  <a:tcPr marL="91425" marR="91425" marT="91425" marB="91425"/>
                </a:tc>
                <a:tc>
                  <a:txBody>
                    <a:bodyPr/>
                    <a:lstStyle/>
                    <a:p>
                      <a:pPr lvl="0">
                        <a:spcBef>
                          <a:spcPts val="0"/>
                        </a:spcBef>
                        <a:buNone/>
                      </a:pPr>
                      <a:r>
                        <a:rPr lang="en">
                          <a:solidFill>
                            <a:srgbClr val="FFFFFF"/>
                          </a:solidFill>
                        </a:rPr>
                        <a:t>from_id</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81" name="Shape 81"/>
          <p:cNvGraphicFramePr/>
          <p:nvPr/>
        </p:nvGraphicFramePr>
        <p:xfrm>
          <a:off x="391500" y="1243725"/>
          <a:ext cx="8361000" cy="392400"/>
        </p:xfrm>
        <a:graphic>
          <a:graphicData uri="http://schemas.openxmlformats.org/drawingml/2006/table">
            <a:tbl>
              <a:tblPr>
                <a:noFill/>
                <a:tableStyleId>{8EA1AD19-9DEE-41F8-B6EC-D4589E972011}</a:tableStyleId>
              </a:tblPr>
              <a:tblGrid>
                <a:gridCol w="1863500">
                  <a:extLst>
                    <a:ext uri="{9D8B030D-6E8A-4147-A177-3AD203B41FA5}">
                      <a16:colId xmlns:a16="http://schemas.microsoft.com/office/drawing/2014/main" val="20000"/>
                    </a:ext>
                  </a:extLst>
                </a:gridCol>
                <a:gridCol w="1790000">
                  <a:extLst>
                    <a:ext uri="{9D8B030D-6E8A-4147-A177-3AD203B41FA5}">
                      <a16:colId xmlns:a16="http://schemas.microsoft.com/office/drawing/2014/main" val="20001"/>
                    </a:ext>
                  </a:extLst>
                </a:gridCol>
                <a:gridCol w="621250">
                  <a:extLst>
                    <a:ext uri="{9D8B030D-6E8A-4147-A177-3AD203B41FA5}">
                      <a16:colId xmlns:a16="http://schemas.microsoft.com/office/drawing/2014/main" val="20002"/>
                    </a:ext>
                  </a:extLst>
                </a:gridCol>
                <a:gridCol w="2414050">
                  <a:extLst>
                    <a:ext uri="{9D8B030D-6E8A-4147-A177-3AD203B41FA5}">
                      <a16:colId xmlns:a16="http://schemas.microsoft.com/office/drawing/2014/main" val="20003"/>
                    </a:ext>
                  </a:extLst>
                </a:gridCol>
                <a:gridCol w="1672200">
                  <a:extLst>
                    <a:ext uri="{9D8B030D-6E8A-4147-A177-3AD203B41FA5}">
                      <a16:colId xmlns:a16="http://schemas.microsoft.com/office/drawing/2014/main" val="20004"/>
                    </a:ext>
                  </a:extLst>
                </a:gridCol>
              </a:tblGrid>
              <a:tr h="392400">
                <a:tc>
                  <a:txBody>
                    <a:bodyPr/>
                    <a:lstStyle/>
                    <a:p>
                      <a:pPr lvl="0">
                        <a:spcBef>
                          <a:spcPts val="0"/>
                        </a:spcBef>
                        <a:buNone/>
                      </a:pPr>
                      <a:r>
                        <a:rPr lang="en">
                          <a:solidFill>
                            <a:srgbClr val="FFFFFF"/>
                          </a:solidFill>
                        </a:rPr>
                        <a:t>appointment_details</a:t>
                      </a:r>
                    </a:p>
                  </a:txBody>
                  <a:tcPr marL="91425" marR="91425" marT="91425" marB="91425"/>
                </a:tc>
                <a:tc>
                  <a:txBody>
                    <a:bodyPr/>
                    <a:lstStyle/>
                    <a:p>
                      <a:pPr lvl="0">
                        <a:spcBef>
                          <a:spcPts val="0"/>
                        </a:spcBef>
                        <a:buNone/>
                      </a:pPr>
                      <a:r>
                        <a:rPr lang="en">
                          <a:solidFill>
                            <a:srgbClr val="FFFFFF"/>
                          </a:solidFill>
                        </a:rPr>
                        <a:t>appointment_status</a:t>
                      </a:r>
                    </a:p>
                  </a:txBody>
                  <a:tcPr marL="91425" marR="91425" marT="91425" marB="91425"/>
                </a:tc>
                <a:tc>
                  <a:txBody>
                    <a:bodyPr/>
                    <a:lstStyle/>
                    <a:p>
                      <a:pPr lvl="0">
                        <a:spcBef>
                          <a:spcPts val="0"/>
                        </a:spcBef>
                        <a:buNone/>
                      </a:pPr>
                      <a:r>
                        <a:rPr lang="en">
                          <a:solidFill>
                            <a:srgbClr val="FFFFFF"/>
                          </a:solidFill>
                        </a:rPr>
                        <a:t>date</a:t>
                      </a:r>
                    </a:p>
                  </a:txBody>
                  <a:tcPr marL="91425" marR="91425" marT="91425" marB="91425"/>
                </a:tc>
                <a:tc>
                  <a:txBody>
                    <a:bodyPr/>
                    <a:lstStyle/>
                    <a:p>
                      <a:pPr lvl="0">
                        <a:spcBef>
                          <a:spcPts val="0"/>
                        </a:spcBef>
                        <a:buNone/>
                      </a:pPr>
                      <a:r>
                        <a:rPr lang="en">
                          <a:solidFill>
                            <a:srgbClr val="FFFFFF"/>
                          </a:solidFill>
                        </a:rPr>
                        <a:t>student_login_roll_number</a:t>
                      </a:r>
                    </a:p>
                  </a:txBody>
                  <a:tcPr marL="91425" marR="91425" marT="91425" marB="91425"/>
                </a:tc>
                <a:tc>
                  <a:txBody>
                    <a:bodyPr/>
                    <a:lstStyle/>
                    <a:p>
                      <a:pPr lvl="0">
                        <a:spcBef>
                          <a:spcPts val="0"/>
                        </a:spcBef>
                        <a:buNone/>
                      </a:pPr>
                      <a:r>
                        <a:rPr lang="en">
                          <a:solidFill>
                            <a:srgbClr val="FFFFFF"/>
                          </a:solidFill>
                        </a:rPr>
                        <a:t>fa_login_fa_id</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82" name="Shape 82"/>
          <p:cNvGraphicFramePr/>
          <p:nvPr/>
        </p:nvGraphicFramePr>
        <p:xfrm>
          <a:off x="391500" y="2480525"/>
          <a:ext cx="7239000" cy="388590"/>
        </p:xfrm>
        <a:graphic>
          <a:graphicData uri="http://schemas.openxmlformats.org/drawingml/2006/table">
            <a:tbl>
              <a:tblPr>
                <a:noFill/>
                <a:tableStyleId>{8EA1AD19-9DEE-41F8-B6EC-D4589E972011}</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381000">
                <a:tc>
                  <a:txBody>
                    <a:bodyPr/>
                    <a:lstStyle/>
                    <a:p>
                      <a:pPr lvl="0">
                        <a:spcBef>
                          <a:spcPts val="0"/>
                        </a:spcBef>
                        <a:buNone/>
                      </a:pPr>
                      <a:r>
                        <a:rPr lang="en" u="sng">
                          <a:solidFill>
                            <a:srgbClr val="FFFFFF"/>
                          </a:solidFill>
                        </a:rPr>
                        <a:t>cid</a:t>
                      </a:r>
                    </a:p>
                  </a:txBody>
                  <a:tcPr marL="91425" marR="91425" marT="91425" marB="91425"/>
                </a:tc>
                <a:tc>
                  <a:txBody>
                    <a:bodyPr/>
                    <a:lstStyle/>
                    <a:p>
                      <a:pPr lvl="0">
                        <a:spcBef>
                          <a:spcPts val="0"/>
                        </a:spcBef>
                        <a:buNone/>
                      </a:pPr>
                      <a:r>
                        <a:rPr lang="en">
                          <a:solidFill>
                            <a:srgbClr val="FFFFFF"/>
                          </a:solidFill>
                        </a:rPr>
                        <a:t>course_name</a:t>
                      </a:r>
                    </a:p>
                  </a:txBody>
                  <a:tcPr marL="91425" marR="91425" marT="91425" marB="91425"/>
                </a:tc>
                <a:tc>
                  <a:txBody>
                    <a:bodyPr/>
                    <a:lstStyle/>
                    <a:p>
                      <a:pPr lvl="0">
                        <a:spcBef>
                          <a:spcPts val="0"/>
                        </a:spcBef>
                        <a:buNone/>
                      </a:pPr>
                      <a:r>
                        <a:rPr lang="en">
                          <a:solidFill>
                            <a:srgbClr val="FFFFFF"/>
                          </a:solidFill>
                        </a:rPr>
                        <a:t>sem</a:t>
                      </a:r>
                    </a:p>
                  </a:txBody>
                  <a:tcPr marL="91425" marR="91425" marT="91425" marB="91425"/>
                </a:tc>
                <a:tc>
                  <a:txBody>
                    <a:bodyPr/>
                    <a:lstStyle/>
                    <a:p>
                      <a:pPr lvl="0">
                        <a:spcBef>
                          <a:spcPts val="0"/>
                        </a:spcBef>
                        <a:buNone/>
                      </a:pPr>
                      <a:r>
                        <a:rPr lang="en">
                          <a:solidFill>
                            <a:srgbClr val="FFFFFF"/>
                          </a:solidFill>
                        </a:rPr>
                        <a:t>credits</a:t>
                      </a:r>
                    </a:p>
                  </a:txBody>
                  <a:tcPr marL="91425" marR="91425" marT="91425" marB="91425"/>
                </a:tc>
                <a:tc>
                  <a:txBody>
                    <a:bodyPr/>
                    <a:lstStyle/>
                    <a:p>
                      <a:pPr lvl="0">
                        <a:spcBef>
                          <a:spcPts val="0"/>
                        </a:spcBef>
                        <a:buNone/>
                      </a:pPr>
                      <a:r>
                        <a:rPr lang="en">
                          <a:solidFill>
                            <a:srgbClr val="FFFFFF"/>
                          </a:solidFill>
                        </a:rPr>
                        <a:t>fa_login_fa_id</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83" name="Shape 83"/>
          <p:cNvGraphicFramePr/>
          <p:nvPr/>
        </p:nvGraphicFramePr>
        <p:xfrm>
          <a:off x="391475" y="3098925"/>
          <a:ext cx="7999450" cy="388590"/>
        </p:xfrm>
        <a:graphic>
          <a:graphicData uri="http://schemas.openxmlformats.org/drawingml/2006/table">
            <a:tbl>
              <a:tblPr>
                <a:noFill/>
                <a:tableStyleId>{8EA1AD19-9DEE-41F8-B6EC-D4589E972011}</a:tableStyleId>
              </a:tblPr>
              <a:tblGrid>
                <a:gridCol w="678250">
                  <a:extLst>
                    <a:ext uri="{9D8B030D-6E8A-4147-A177-3AD203B41FA5}">
                      <a16:colId xmlns:a16="http://schemas.microsoft.com/office/drawing/2014/main" val="20000"/>
                    </a:ext>
                  </a:extLst>
                </a:gridCol>
                <a:gridCol w="848175">
                  <a:extLst>
                    <a:ext uri="{9D8B030D-6E8A-4147-A177-3AD203B41FA5}">
                      <a16:colId xmlns:a16="http://schemas.microsoft.com/office/drawing/2014/main" val="20001"/>
                    </a:ext>
                  </a:extLst>
                </a:gridCol>
                <a:gridCol w="1259750">
                  <a:extLst>
                    <a:ext uri="{9D8B030D-6E8A-4147-A177-3AD203B41FA5}">
                      <a16:colId xmlns:a16="http://schemas.microsoft.com/office/drawing/2014/main" val="20002"/>
                    </a:ext>
                  </a:extLst>
                </a:gridCol>
                <a:gridCol w="1416050">
                  <a:extLst>
                    <a:ext uri="{9D8B030D-6E8A-4147-A177-3AD203B41FA5}">
                      <a16:colId xmlns:a16="http://schemas.microsoft.com/office/drawing/2014/main" val="20003"/>
                    </a:ext>
                  </a:extLst>
                </a:gridCol>
                <a:gridCol w="521575">
                  <a:extLst>
                    <a:ext uri="{9D8B030D-6E8A-4147-A177-3AD203B41FA5}">
                      <a16:colId xmlns:a16="http://schemas.microsoft.com/office/drawing/2014/main" val="20004"/>
                    </a:ext>
                  </a:extLst>
                </a:gridCol>
                <a:gridCol w="848525">
                  <a:extLst>
                    <a:ext uri="{9D8B030D-6E8A-4147-A177-3AD203B41FA5}">
                      <a16:colId xmlns:a16="http://schemas.microsoft.com/office/drawing/2014/main" val="20005"/>
                    </a:ext>
                  </a:extLst>
                </a:gridCol>
                <a:gridCol w="2427125">
                  <a:extLst>
                    <a:ext uri="{9D8B030D-6E8A-4147-A177-3AD203B41FA5}">
                      <a16:colId xmlns:a16="http://schemas.microsoft.com/office/drawing/2014/main" val="20006"/>
                    </a:ext>
                  </a:extLst>
                </a:gridCol>
              </a:tblGrid>
              <a:tr h="381000">
                <a:tc>
                  <a:txBody>
                    <a:bodyPr/>
                    <a:lstStyle/>
                    <a:p>
                      <a:pPr lvl="0">
                        <a:spcBef>
                          <a:spcPts val="0"/>
                        </a:spcBef>
                        <a:buNone/>
                      </a:pPr>
                      <a:r>
                        <a:rPr lang="en" u="sng">
                          <a:solidFill>
                            <a:srgbClr val="FFFFFF"/>
                          </a:solidFill>
                        </a:rPr>
                        <a:t>sem</a:t>
                      </a:r>
                    </a:p>
                  </a:txBody>
                  <a:tcPr marL="91425" marR="91425" marT="91425" marB="91425"/>
                </a:tc>
                <a:tc>
                  <a:txBody>
                    <a:bodyPr/>
                    <a:lstStyle/>
                    <a:p>
                      <a:pPr lvl="0">
                        <a:spcBef>
                          <a:spcPts val="0"/>
                        </a:spcBef>
                        <a:buNone/>
                      </a:pPr>
                      <a:r>
                        <a:rPr lang="en">
                          <a:solidFill>
                            <a:srgbClr val="FFFFFF"/>
                          </a:solidFill>
                        </a:rPr>
                        <a:t>grade</a:t>
                      </a:r>
                    </a:p>
                  </a:txBody>
                  <a:tcPr marL="91425" marR="91425" marT="91425" marB="91425"/>
                </a:tc>
                <a:tc>
                  <a:txBody>
                    <a:bodyPr/>
                    <a:lstStyle/>
                    <a:p>
                      <a:pPr lvl="0">
                        <a:spcBef>
                          <a:spcPts val="0"/>
                        </a:spcBef>
                        <a:buNone/>
                      </a:pPr>
                      <a:r>
                        <a:rPr lang="en">
                          <a:solidFill>
                            <a:srgbClr val="FFFFFF"/>
                          </a:solidFill>
                        </a:rPr>
                        <a:t>attendance</a:t>
                      </a:r>
                    </a:p>
                  </a:txBody>
                  <a:tcPr marL="91425" marR="91425" marT="91425" marB="91425"/>
                </a:tc>
                <a:tc>
                  <a:txBody>
                    <a:bodyPr/>
                    <a:lstStyle/>
                    <a:p>
                      <a:pPr lvl="0">
                        <a:spcBef>
                          <a:spcPts val="0"/>
                        </a:spcBef>
                        <a:buNone/>
                      </a:pPr>
                      <a:r>
                        <a:rPr lang="en">
                          <a:solidFill>
                            <a:srgbClr val="FFFFFF"/>
                          </a:solidFill>
                        </a:rPr>
                        <a:t>course_name</a:t>
                      </a:r>
                    </a:p>
                  </a:txBody>
                  <a:tcPr marL="91425" marR="91425" marT="91425" marB="91425"/>
                </a:tc>
                <a:tc>
                  <a:txBody>
                    <a:bodyPr/>
                    <a:lstStyle/>
                    <a:p>
                      <a:pPr lvl="0">
                        <a:spcBef>
                          <a:spcPts val="0"/>
                        </a:spcBef>
                        <a:buNone/>
                      </a:pPr>
                      <a:r>
                        <a:rPr lang="en" u="sng">
                          <a:solidFill>
                            <a:srgbClr val="FFFFFF"/>
                          </a:solidFill>
                        </a:rPr>
                        <a:t>cid</a:t>
                      </a:r>
                    </a:p>
                  </a:txBody>
                  <a:tcPr marL="91425" marR="91425" marT="91425" marB="91425"/>
                </a:tc>
                <a:tc>
                  <a:txBody>
                    <a:bodyPr/>
                    <a:lstStyle/>
                    <a:p>
                      <a:pPr lvl="0">
                        <a:spcBef>
                          <a:spcPts val="0"/>
                        </a:spcBef>
                        <a:buNone/>
                      </a:pPr>
                      <a:r>
                        <a:rPr lang="en">
                          <a:solidFill>
                            <a:srgbClr val="FFFFFF"/>
                          </a:solidFill>
                        </a:rPr>
                        <a:t>credits</a:t>
                      </a:r>
                    </a:p>
                  </a:txBody>
                  <a:tcPr marL="91425" marR="91425" marT="91425" marB="91425"/>
                </a:tc>
                <a:tc>
                  <a:txBody>
                    <a:bodyPr/>
                    <a:lstStyle/>
                    <a:p>
                      <a:pPr lvl="0">
                        <a:spcBef>
                          <a:spcPts val="0"/>
                        </a:spcBef>
                        <a:buNone/>
                      </a:pPr>
                      <a:r>
                        <a:rPr lang="en">
                          <a:solidFill>
                            <a:srgbClr val="FFFFFF"/>
                          </a:solidFill>
                        </a:rPr>
                        <a:t>student_login_roll_number</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84" name="Shape 84"/>
          <p:cNvGraphicFramePr/>
          <p:nvPr/>
        </p:nvGraphicFramePr>
        <p:xfrm>
          <a:off x="311700" y="3630025"/>
          <a:ext cx="7239000" cy="388590"/>
        </p:xfrm>
        <a:graphic>
          <a:graphicData uri="http://schemas.openxmlformats.org/drawingml/2006/table">
            <a:tbl>
              <a:tblPr>
                <a:noFill/>
                <a:tableStyleId>{8EA1AD19-9DEE-41F8-B6EC-D4589E972011}</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lvl="0">
                        <a:spcBef>
                          <a:spcPts val="0"/>
                        </a:spcBef>
                        <a:buNone/>
                      </a:pPr>
                      <a:r>
                        <a:rPr lang="en" u="sng">
                          <a:solidFill>
                            <a:srgbClr val="FFFFFF"/>
                          </a:solidFill>
                        </a:rPr>
                        <a:t>roll_number</a:t>
                      </a:r>
                    </a:p>
                  </a:txBody>
                  <a:tcPr marL="91425" marR="91425" marT="91425" marB="91425"/>
                </a:tc>
                <a:tc>
                  <a:txBody>
                    <a:bodyPr/>
                    <a:lstStyle/>
                    <a:p>
                      <a:pPr lvl="0">
                        <a:spcBef>
                          <a:spcPts val="0"/>
                        </a:spcBef>
                        <a:buNone/>
                      </a:pPr>
                      <a:r>
                        <a:rPr lang="en">
                          <a:solidFill>
                            <a:srgbClr val="FFFFFF"/>
                          </a:solidFill>
                        </a:rPr>
                        <a:t>password</a:t>
                      </a:r>
                    </a:p>
                  </a:txBody>
                  <a:tcPr marL="91425" marR="91425" marT="91425" marB="91425"/>
                </a:tc>
                <a:tc>
                  <a:txBody>
                    <a:bodyPr/>
                    <a:lstStyle/>
                    <a:p>
                      <a:pPr lvl="0">
                        <a:spcBef>
                          <a:spcPts val="0"/>
                        </a:spcBef>
                        <a:buNone/>
                      </a:pPr>
                      <a:r>
                        <a:rPr lang="en">
                          <a:solidFill>
                            <a:srgbClr val="FFFFFF"/>
                          </a:solidFill>
                        </a:rPr>
                        <a:t>details_filled</a:t>
                      </a:r>
                    </a:p>
                  </a:txBody>
                  <a:tcPr marL="91425" marR="91425" marT="91425" marB="91425"/>
                </a:tc>
                <a:tc>
                  <a:txBody>
                    <a:bodyPr/>
                    <a:lstStyle/>
                    <a:p>
                      <a:pPr lvl="0">
                        <a:spcBef>
                          <a:spcPts val="0"/>
                        </a:spcBef>
                        <a:buNone/>
                      </a:pPr>
                      <a:r>
                        <a:rPr lang="en">
                          <a:solidFill>
                            <a:srgbClr val="FFFFFF"/>
                          </a:solidFill>
                        </a:rPr>
                        <a:t>fa_fa_login_fa_id</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85" name="Shape 85"/>
          <p:cNvGraphicFramePr/>
          <p:nvPr/>
        </p:nvGraphicFramePr>
        <p:xfrm>
          <a:off x="391500" y="4335725"/>
          <a:ext cx="7239000" cy="388590"/>
        </p:xfrm>
        <a:graphic>
          <a:graphicData uri="http://schemas.openxmlformats.org/drawingml/2006/table">
            <a:tbl>
              <a:tblPr>
                <a:noFill/>
                <a:tableStyleId>{8EA1AD19-9DEE-41F8-B6EC-D4589E972011}</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a:txBody>
                    <a:bodyPr/>
                    <a:lstStyle/>
                    <a:p>
                      <a:pPr lvl="0">
                        <a:spcBef>
                          <a:spcPts val="0"/>
                        </a:spcBef>
                        <a:buNone/>
                      </a:pPr>
                      <a:r>
                        <a:rPr lang="en" u="sng">
                          <a:solidFill>
                            <a:srgbClr val="FFFFFF"/>
                          </a:solidFill>
                        </a:rPr>
                        <a:t>username</a:t>
                      </a:r>
                    </a:p>
                  </a:txBody>
                  <a:tcPr marL="91425" marR="91425" marT="91425" marB="91425"/>
                </a:tc>
                <a:tc>
                  <a:txBody>
                    <a:bodyPr/>
                    <a:lstStyle/>
                    <a:p>
                      <a:pPr lvl="0">
                        <a:spcBef>
                          <a:spcPts val="0"/>
                        </a:spcBef>
                        <a:buNone/>
                      </a:pPr>
                      <a:r>
                        <a:rPr lang="en">
                          <a:solidFill>
                            <a:srgbClr val="FFFFFF"/>
                          </a:solidFill>
                        </a:rPr>
                        <a:t>password</a:t>
                      </a:r>
                    </a:p>
                  </a:txBody>
                  <a:tcPr marL="91425" marR="91425" marT="91425" marB="91425"/>
                </a:tc>
                <a:tc>
                  <a:txBody>
                    <a:bodyPr/>
                    <a:lstStyle/>
                    <a:p>
                      <a:pPr lvl="0">
                        <a:spcBef>
                          <a:spcPts val="0"/>
                        </a:spcBef>
                        <a:buNone/>
                      </a:pPr>
                      <a:r>
                        <a:rPr lang="en">
                          <a:solidFill>
                            <a:srgbClr val="FFFFFF"/>
                          </a:solidFill>
                        </a:rPr>
                        <a:t>name</a:t>
                      </a:r>
                    </a:p>
                  </a:txBody>
                  <a:tcPr marL="91425" marR="91425" marT="91425" marB="91425"/>
                </a:tc>
                <a:tc>
                  <a:txBody>
                    <a:bodyPr/>
                    <a:lstStyle/>
                    <a:p>
                      <a:pPr lvl="0">
                        <a:spcBef>
                          <a:spcPts val="0"/>
                        </a:spcBef>
                        <a:buNone/>
                      </a:pPr>
                      <a:r>
                        <a:rPr lang="en">
                          <a:solidFill>
                            <a:srgbClr val="FFFFFF"/>
                          </a:solidFill>
                        </a:rPr>
                        <a:t>email_id</a:t>
                      </a:r>
                    </a:p>
                  </a:txBody>
                  <a:tcPr marL="91425" marR="91425" marT="91425" marB="91425"/>
                </a:tc>
                <a:tc>
                  <a:txBody>
                    <a:bodyPr/>
                    <a:lstStyle/>
                    <a:p>
                      <a:pPr lvl="0">
                        <a:spcBef>
                          <a:spcPts val="0"/>
                        </a:spcBef>
                        <a:buNone/>
                      </a:pPr>
                      <a:r>
                        <a:rPr lang="en">
                          <a:solidFill>
                            <a:srgbClr val="FFFFFF"/>
                          </a:solidFill>
                        </a:rPr>
                        <a:t>mobile</a:t>
                      </a:r>
                    </a:p>
                  </a:txBody>
                  <a:tcPr marL="91425" marR="91425" marT="91425" marB="91425"/>
                </a:tc>
                <a:tc>
                  <a:txBody>
                    <a:bodyPr/>
                    <a:lstStyle/>
                    <a:p>
                      <a:pPr lvl="0">
                        <a:spcBef>
                          <a:spcPts val="0"/>
                        </a:spcBef>
                        <a:buNone/>
                      </a:pPr>
                      <a:r>
                        <a:rPr lang="en">
                          <a:solidFill>
                            <a:srgbClr val="FFFFFF"/>
                          </a:solidFill>
                        </a:rPr>
                        <a:t>designation</a:t>
                      </a:r>
                    </a:p>
                  </a:txBody>
                  <a:tcPr marL="91425" marR="91425" marT="91425" marB="91425"/>
                </a:tc>
                <a:extLst>
                  <a:ext uri="{0D108BD9-81ED-4DB2-BD59-A6C34878D82A}">
                    <a16:rowId xmlns:a16="http://schemas.microsoft.com/office/drawing/2014/main" val="10000"/>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graphicFrame>
        <p:nvGraphicFramePr>
          <p:cNvPr id="90" name="Shape 90"/>
          <p:cNvGraphicFramePr/>
          <p:nvPr/>
        </p:nvGraphicFramePr>
        <p:xfrm>
          <a:off x="290725" y="464800"/>
          <a:ext cx="8419975" cy="396200"/>
        </p:xfrm>
        <a:graphic>
          <a:graphicData uri="http://schemas.openxmlformats.org/drawingml/2006/table">
            <a:tbl>
              <a:tblPr>
                <a:noFill/>
                <a:tableStyleId>{8EA1AD19-9DEE-41F8-B6EC-D4589E972011}</a:tableStyleId>
              </a:tblPr>
              <a:tblGrid>
                <a:gridCol w="442200">
                  <a:extLst>
                    <a:ext uri="{9D8B030D-6E8A-4147-A177-3AD203B41FA5}">
                      <a16:colId xmlns:a16="http://schemas.microsoft.com/office/drawing/2014/main" val="20000"/>
                    </a:ext>
                  </a:extLst>
                </a:gridCol>
                <a:gridCol w="442200">
                  <a:extLst>
                    <a:ext uri="{9D8B030D-6E8A-4147-A177-3AD203B41FA5}">
                      <a16:colId xmlns:a16="http://schemas.microsoft.com/office/drawing/2014/main" val="20001"/>
                    </a:ext>
                  </a:extLst>
                </a:gridCol>
                <a:gridCol w="442200">
                  <a:extLst>
                    <a:ext uri="{9D8B030D-6E8A-4147-A177-3AD203B41FA5}">
                      <a16:colId xmlns:a16="http://schemas.microsoft.com/office/drawing/2014/main" val="20002"/>
                    </a:ext>
                  </a:extLst>
                </a:gridCol>
                <a:gridCol w="442200">
                  <a:extLst>
                    <a:ext uri="{9D8B030D-6E8A-4147-A177-3AD203B41FA5}">
                      <a16:colId xmlns:a16="http://schemas.microsoft.com/office/drawing/2014/main" val="20003"/>
                    </a:ext>
                  </a:extLst>
                </a:gridCol>
                <a:gridCol w="442200">
                  <a:extLst>
                    <a:ext uri="{9D8B030D-6E8A-4147-A177-3AD203B41FA5}">
                      <a16:colId xmlns:a16="http://schemas.microsoft.com/office/drawing/2014/main" val="20004"/>
                    </a:ext>
                  </a:extLst>
                </a:gridCol>
                <a:gridCol w="442200">
                  <a:extLst>
                    <a:ext uri="{9D8B030D-6E8A-4147-A177-3AD203B41FA5}">
                      <a16:colId xmlns:a16="http://schemas.microsoft.com/office/drawing/2014/main" val="20005"/>
                    </a:ext>
                  </a:extLst>
                </a:gridCol>
                <a:gridCol w="442200">
                  <a:extLst>
                    <a:ext uri="{9D8B030D-6E8A-4147-A177-3AD203B41FA5}">
                      <a16:colId xmlns:a16="http://schemas.microsoft.com/office/drawing/2014/main" val="20006"/>
                    </a:ext>
                  </a:extLst>
                </a:gridCol>
                <a:gridCol w="442200">
                  <a:extLst>
                    <a:ext uri="{9D8B030D-6E8A-4147-A177-3AD203B41FA5}">
                      <a16:colId xmlns:a16="http://schemas.microsoft.com/office/drawing/2014/main" val="20007"/>
                    </a:ext>
                  </a:extLst>
                </a:gridCol>
                <a:gridCol w="442200">
                  <a:extLst>
                    <a:ext uri="{9D8B030D-6E8A-4147-A177-3AD203B41FA5}">
                      <a16:colId xmlns:a16="http://schemas.microsoft.com/office/drawing/2014/main" val="20008"/>
                    </a:ext>
                  </a:extLst>
                </a:gridCol>
                <a:gridCol w="442200">
                  <a:extLst>
                    <a:ext uri="{9D8B030D-6E8A-4147-A177-3AD203B41FA5}">
                      <a16:colId xmlns:a16="http://schemas.microsoft.com/office/drawing/2014/main" val="20009"/>
                    </a:ext>
                  </a:extLst>
                </a:gridCol>
                <a:gridCol w="442200">
                  <a:extLst>
                    <a:ext uri="{9D8B030D-6E8A-4147-A177-3AD203B41FA5}">
                      <a16:colId xmlns:a16="http://schemas.microsoft.com/office/drawing/2014/main" val="20010"/>
                    </a:ext>
                  </a:extLst>
                </a:gridCol>
                <a:gridCol w="442200">
                  <a:extLst>
                    <a:ext uri="{9D8B030D-6E8A-4147-A177-3AD203B41FA5}">
                      <a16:colId xmlns:a16="http://schemas.microsoft.com/office/drawing/2014/main" val="20011"/>
                    </a:ext>
                  </a:extLst>
                </a:gridCol>
                <a:gridCol w="442200">
                  <a:extLst>
                    <a:ext uri="{9D8B030D-6E8A-4147-A177-3AD203B41FA5}">
                      <a16:colId xmlns:a16="http://schemas.microsoft.com/office/drawing/2014/main" val="20012"/>
                    </a:ext>
                  </a:extLst>
                </a:gridCol>
                <a:gridCol w="442200">
                  <a:extLst>
                    <a:ext uri="{9D8B030D-6E8A-4147-A177-3AD203B41FA5}">
                      <a16:colId xmlns:a16="http://schemas.microsoft.com/office/drawing/2014/main" val="20013"/>
                    </a:ext>
                  </a:extLst>
                </a:gridCol>
                <a:gridCol w="442200">
                  <a:extLst>
                    <a:ext uri="{9D8B030D-6E8A-4147-A177-3AD203B41FA5}">
                      <a16:colId xmlns:a16="http://schemas.microsoft.com/office/drawing/2014/main" val="20014"/>
                    </a:ext>
                  </a:extLst>
                </a:gridCol>
                <a:gridCol w="442200">
                  <a:extLst>
                    <a:ext uri="{9D8B030D-6E8A-4147-A177-3AD203B41FA5}">
                      <a16:colId xmlns:a16="http://schemas.microsoft.com/office/drawing/2014/main" val="20015"/>
                    </a:ext>
                  </a:extLst>
                </a:gridCol>
                <a:gridCol w="1344775">
                  <a:extLst>
                    <a:ext uri="{9D8B030D-6E8A-4147-A177-3AD203B41FA5}">
                      <a16:colId xmlns:a16="http://schemas.microsoft.com/office/drawing/2014/main" val="20016"/>
                    </a:ext>
                  </a:extLst>
                </a:gridCol>
              </a:tblGrid>
              <a:tr h="396200">
                <a:tc>
                  <a:txBody>
                    <a:bodyPr/>
                    <a:lstStyle/>
                    <a:p>
                      <a:pPr lvl="0">
                        <a:spcBef>
                          <a:spcPts val="0"/>
                        </a:spcBef>
                        <a:buNone/>
                      </a:pPr>
                      <a:r>
                        <a:rPr lang="en">
                          <a:solidFill>
                            <a:srgbClr val="FFFFFF"/>
                          </a:solidFill>
                        </a:rPr>
                        <a:t>s1</a:t>
                      </a:r>
                    </a:p>
                  </a:txBody>
                  <a:tcPr marL="91425" marR="91425" marT="91425" marB="91425"/>
                </a:tc>
                <a:tc>
                  <a:txBody>
                    <a:bodyPr/>
                    <a:lstStyle/>
                    <a:p>
                      <a:pPr lvl="0">
                        <a:spcBef>
                          <a:spcPts val="0"/>
                        </a:spcBef>
                        <a:buNone/>
                      </a:pPr>
                      <a:r>
                        <a:rPr lang="en">
                          <a:solidFill>
                            <a:srgbClr val="FFFFFF"/>
                          </a:solidFill>
                        </a:rPr>
                        <a:t>s2</a:t>
                      </a:r>
                    </a:p>
                  </a:txBody>
                  <a:tcPr marL="91425" marR="91425" marT="91425" marB="91425"/>
                </a:tc>
                <a:tc>
                  <a:txBody>
                    <a:bodyPr/>
                    <a:lstStyle/>
                    <a:p>
                      <a:pPr lvl="0">
                        <a:spcBef>
                          <a:spcPts val="0"/>
                        </a:spcBef>
                        <a:buNone/>
                      </a:pPr>
                      <a:r>
                        <a:rPr lang="en">
                          <a:solidFill>
                            <a:srgbClr val="FFFFFF"/>
                          </a:solidFill>
                        </a:rPr>
                        <a:t>s3</a:t>
                      </a:r>
                    </a:p>
                  </a:txBody>
                  <a:tcPr marL="91425" marR="91425" marT="91425" marB="91425"/>
                </a:tc>
                <a:tc>
                  <a:txBody>
                    <a:bodyPr/>
                    <a:lstStyle/>
                    <a:p>
                      <a:pPr lvl="0">
                        <a:spcBef>
                          <a:spcPts val="0"/>
                        </a:spcBef>
                        <a:buNone/>
                      </a:pPr>
                      <a:r>
                        <a:rPr lang="en">
                          <a:solidFill>
                            <a:srgbClr val="FFFFFF"/>
                          </a:solidFill>
                        </a:rPr>
                        <a:t>s4</a:t>
                      </a:r>
                    </a:p>
                  </a:txBody>
                  <a:tcPr marL="91425" marR="91425" marT="91425" marB="91425"/>
                </a:tc>
                <a:tc>
                  <a:txBody>
                    <a:bodyPr/>
                    <a:lstStyle/>
                    <a:p>
                      <a:pPr lvl="0">
                        <a:spcBef>
                          <a:spcPts val="0"/>
                        </a:spcBef>
                        <a:buNone/>
                      </a:pPr>
                      <a:r>
                        <a:rPr lang="en">
                          <a:solidFill>
                            <a:srgbClr val="FFFFFF"/>
                          </a:solidFill>
                        </a:rPr>
                        <a:t>s5</a:t>
                      </a:r>
                    </a:p>
                  </a:txBody>
                  <a:tcPr marL="91425" marR="91425" marT="91425" marB="91425"/>
                </a:tc>
                <a:tc>
                  <a:txBody>
                    <a:bodyPr/>
                    <a:lstStyle/>
                    <a:p>
                      <a:pPr lvl="0">
                        <a:spcBef>
                          <a:spcPts val="0"/>
                        </a:spcBef>
                        <a:buNone/>
                      </a:pPr>
                      <a:r>
                        <a:rPr lang="en">
                          <a:solidFill>
                            <a:srgbClr val="FFFFFF"/>
                          </a:solidFill>
                        </a:rPr>
                        <a:t>s6</a:t>
                      </a:r>
                    </a:p>
                  </a:txBody>
                  <a:tcPr marL="91425" marR="91425" marT="91425" marB="91425"/>
                </a:tc>
                <a:tc>
                  <a:txBody>
                    <a:bodyPr/>
                    <a:lstStyle/>
                    <a:p>
                      <a:pPr lvl="0">
                        <a:spcBef>
                          <a:spcPts val="0"/>
                        </a:spcBef>
                        <a:buNone/>
                      </a:pPr>
                      <a:r>
                        <a:rPr lang="en">
                          <a:solidFill>
                            <a:srgbClr val="FFFFFF"/>
                          </a:solidFill>
                        </a:rPr>
                        <a:t>s7</a:t>
                      </a:r>
                    </a:p>
                  </a:txBody>
                  <a:tcPr marL="91425" marR="91425" marT="91425" marB="91425"/>
                </a:tc>
                <a:tc>
                  <a:txBody>
                    <a:bodyPr/>
                    <a:lstStyle/>
                    <a:p>
                      <a:pPr lvl="0">
                        <a:spcBef>
                          <a:spcPts val="0"/>
                        </a:spcBef>
                        <a:buNone/>
                      </a:pPr>
                      <a:r>
                        <a:rPr lang="en">
                          <a:solidFill>
                            <a:srgbClr val="FFFFFF"/>
                          </a:solidFill>
                        </a:rPr>
                        <a:t>s8</a:t>
                      </a:r>
                    </a:p>
                  </a:txBody>
                  <a:tcPr marL="91425" marR="91425" marT="91425" marB="91425"/>
                </a:tc>
                <a:tc>
                  <a:txBody>
                    <a:bodyPr/>
                    <a:lstStyle/>
                    <a:p>
                      <a:pPr lvl="0">
                        <a:spcBef>
                          <a:spcPts val="0"/>
                        </a:spcBef>
                        <a:buNone/>
                      </a:pPr>
                      <a:r>
                        <a:rPr lang="en">
                          <a:solidFill>
                            <a:srgbClr val="FFFFFF"/>
                          </a:solidFill>
                        </a:rPr>
                        <a:t>v1</a:t>
                      </a:r>
                    </a:p>
                  </a:txBody>
                  <a:tcPr marL="91425" marR="91425" marT="91425" marB="91425"/>
                </a:tc>
                <a:tc>
                  <a:txBody>
                    <a:bodyPr/>
                    <a:lstStyle/>
                    <a:p>
                      <a:pPr lvl="0">
                        <a:spcBef>
                          <a:spcPts val="0"/>
                        </a:spcBef>
                        <a:buNone/>
                      </a:pPr>
                      <a:r>
                        <a:rPr lang="en">
                          <a:solidFill>
                            <a:srgbClr val="FFFFFF"/>
                          </a:solidFill>
                        </a:rPr>
                        <a:t>v2</a:t>
                      </a:r>
                    </a:p>
                  </a:txBody>
                  <a:tcPr marL="91425" marR="91425" marT="91425" marB="91425"/>
                </a:tc>
                <a:tc>
                  <a:txBody>
                    <a:bodyPr/>
                    <a:lstStyle/>
                    <a:p>
                      <a:pPr lvl="0">
                        <a:spcBef>
                          <a:spcPts val="0"/>
                        </a:spcBef>
                        <a:buNone/>
                      </a:pPr>
                      <a:r>
                        <a:rPr lang="en">
                          <a:solidFill>
                            <a:srgbClr val="FFFFFF"/>
                          </a:solidFill>
                        </a:rPr>
                        <a:t>v3</a:t>
                      </a:r>
                    </a:p>
                  </a:txBody>
                  <a:tcPr marL="91425" marR="91425" marT="91425" marB="91425"/>
                </a:tc>
                <a:tc>
                  <a:txBody>
                    <a:bodyPr/>
                    <a:lstStyle/>
                    <a:p>
                      <a:pPr lvl="0">
                        <a:spcBef>
                          <a:spcPts val="0"/>
                        </a:spcBef>
                        <a:buNone/>
                      </a:pPr>
                      <a:r>
                        <a:rPr lang="en">
                          <a:solidFill>
                            <a:srgbClr val="FFFFFF"/>
                          </a:solidFill>
                        </a:rPr>
                        <a:t>v4</a:t>
                      </a:r>
                    </a:p>
                  </a:txBody>
                  <a:tcPr marL="91425" marR="91425" marT="91425" marB="91425"/>
                </a:tc>
                <a:tc>
                  <a:txBody>
                    <a:bodyPr/>
                    <a:lstStyle/>
                    <a:p>
                      <a:pPr lvl="0">
                        <a:spcBef>
                          <a:spcPts val="0"/>
                        </a:spcBef>
                        <a:buNone/>
                      </a:pPr>
                      <a:r>
                        <a:rPr lang="en">
                          <a:solidFill>
                            <a:srgbClr val="FFFFFF"/>
                          </a:solidFill>
                        </a:rPr>
                        <a:t>v5</a:t>
                      </a:r>
                    </a:p>
                  </a:txBody>
                  <a:tcPr marL="91425" marR="91425" marT="91425" marB="91425"/>
                </a:tc>
                <a:tc>
                  <a:txBody>
                    <a:bodyPr/>
                    <a:lstStyle/>
                    <a:p>
                      <a:pPr lvl="0">
                        <a:spcBef>
                          <a:spcPts val="0"/>
                        </a:spcBef>
                        <a:buNone/>
                      </a:pPr>
                      <a:r>
                        <a:rPr lang="en">
                          <a:solidFill>
                            <a:srgbClr val="FFFFFF"/>
                          </a:solidFill>
                        </a:rPr>
                        <a:t>v6</a:t>
                      </a:r>
                    </a:p>
                  </a:txBody>
                  <a:tcPr marL="91425" marR="91425" marT="91425" marB="91425"/>
                </a:tc>
                <a:tc>
                  <a:txBody>
                    <a:bodyPr/>
                    <a:lstStyle/>
                    <a:p>
                      <a:pPr lvl="0">
                        <a:spcBef>
                          <a:spcPts val="0"/>
                        </a:spcBef>
                        <a:buNone/>
                      </a:pPr>
                      <a:r>
                        <a:rPr lang="en">
                          <a:solidFill>
                            <a:srgbClr val="FFFFFF"/>
                          </a:solidFill>
                        </a:rPr>
                        <a:t>v7</a:t>
                      </a:r>
                    </a:p>
                  </a:txBody>
                  <a:tcPr marL="91425" marR="91425" marT="91425" marB="91425"/>
                </a:tc>
                <a:tc>
                  <a:txBody>
                    <a:bodyPr/>
                    <a:lstStyle/>
                    <a:p>
                      <a:pPr lvl="0">
                        <a:spcBef>
                          <a:spcPts val="0"/>
                        </a:spcBef>
                        <a:buNone/>
                      </a:pPr>
                      <a:r>
                        <a:rPr lang="en">
                          <a:solidFill>
                            <a:srgbClr val="FFFFFF"/>
                          </a:solidFill>
                        </a:rPr>
                        <a:t>v8</a:t>
                      </a:r>
                    </a:p>
                  </a:txBody>
                  <a:tcPr marL="91425" marR="91425" marT="91425" marB="91425"/>
                </a:tc>
                <a:tc>
                  <a:txBody>
                    <a:bodyPr/>
                    <a:lstStyle/>
                    <a:p>
                      <a:pPr lvl="0" rtl="0">
                        <a:spcBef>
                          <a:spcPts val="0"/>
                        </a:spcBef>
                        <a:buNone/>
                      </a:pPr>
                      <a:r>
                        <a:rPr lang="en" u="sng">
                          <a:solidFill>
                            <a:srgbClr val="FFFFFF"/>
                          </a:solidFill>
                        </a:rPr>
                        <a:t>sturollnumber</a:t>
                      </a:r>
                    </a:p>
                  </a:txBody>
                  <a:tcPr marL="91425" marR="91425" marT="91425" marB="91425"/>
                </a:tc>
                <a:extLst>
                  <a:ext uri="{0D108BD9-81ED-4DB2-BD59-A6C34878D82A}">
                    <a16:rowId xmlns:a16="http://schemas.microsoft.com/office/drawing/2014/main" val="10000"/>
                  </a:ext>
                </a:extLst>
              </a:tr>
            </a:tbl>
          </a:graphicData>
        </a:graphic>
      </p:graphicFrame>
      <p:graphicFrame>
        <p:nvGraphicFramePr>
          <p:cNvPr id="91" name="Shape 91"/>
          <p:cNvGraphicFramePr/>
          <p:nvPr/>
        </p:nvGraphicFramePr>
        <p:xfrm>
          <a:off x="290725" y="1169550"/>
          <a:ext cx="7702650" cy="388590"/>
        </p:xfrm>
        <a:graphic>
          <a:graphicData uri="http://schemas.openxmlformats.org/drawingml/2006/table">
            <a:tbl>
              <a:tblPr>
                <a:noFill/>
                <a:tableStyleId>{8EA1AD19-9DEE-41F8-B6EC-D4589E972011}</a:tableStyleId>
              </a:tblPr>
              <a:tblGrid>
                <a:gridCol w="1419800">
                  <a:extLst>
                    <a:ext uri="{9D8B030D-6E8A-4147-A177-3AD203B41FA5}">
                      <a16:colId xmlns:a16="http://schemas.microsoft.com/office/drawing/2014/main" val="20000"/>
                    </a:ext>
                  </a:extLst>
                </a:gridCol>
                <a:gridCol w="1147750">
                  <a:extLst>
                    <a:ext uri="{9D8B030D-6E8A-4147-A177-3AD203B41FA5}">
                      <a16:colId xmlns:a16="http://schemas.microsoft.com/office/drawing/2014/main" val="20001"/>
                    </a:ext>
                  </a:extLst>
                </a:gridCol>
                <a:gridCol w="1283775">
                  <a:extLst>
                    <a:ext uri="{9D8B030D-6E8A-4147-A177-3AD203B41FA5}">
                      <a16:colId xmlns:a16="http://schemas.microsoft.com/office/drawing/2014/main" val="20002"/>
                    </a:ext>
                  </a:extLst>
                </a:gridCol>
                <a:gridCol w="1283775">
                  <a:extLst>
                    <a:ext uri="{9D8B030D-6E8A-4147-A177-3AD203B41FA5}">
                      <a16:colId xmlns:a16="http://schemas.microsoft.com/office/drawing/2014/main" val="20003"/>
                    </a:ext>
                  </a:extLst>
                </a:gridCol>
                <a:gridCol w="857575">
                  <a:extLst>
                    <a:ext uri="{9D8B030D-6E8A-4147-A177-3AD203B41FA5}">
                      <a16:colId xmlns:a16="http://schemas.microsoft.com/office/drawing/2014/main" val="20004"/>
                    </a:ext>
                  </a:extLst>
                </a:gridCol>
                <a:gridCol w="1709975">
                  <a:extLst>
                    <a:ext uri="{9D8B030D-6E8A-4147-A177-3AD203B41FA5}">
                      <a16:colId xmlns:a16="http://schemas.microsoft.com/office/drawing/2014/main" val="20005"/>
                    </a:ext>
                  </a:extLst>
                </a:gridCol>
              </a:tblGrid>
              <a:tr h="381000">
                <a:tc>
                  <a:txBody>
                    <a:bodyPr/>
                    <a:lstStyle/>
                    <a:p>
                      <a:pPr lvl="0">
                        <a:spcBef>
                          <a:spcPts val="0"/>
                        </a:spcBef>
                        <a:buNone/>
                      </a:pPr>
                      <a:r>
                        <a:rPr lang="en" u="sng">
                          <a:solidFill>
                            <a:srgbClr val="FFFFFF"/>
                          </a:solidFill>
                        </a:rPr>
                        <a:t>fa_login_fa_id</a:t>
                      </a:r>
                    </a:p>
                  </a:txBody>
                  <a:tcPr marL="91425" marR="91425" marT="91425" marB="91425"/>
                </a:tc>
                <a:tc>
                  <a:txBody>
                    <a:bodyPr/>
                    <a:lstStyle/>
                    <a:p>
                      <a:pPr lvl="0">
                        <a:spcBef>
                          <a:spcPts val="0"/>
                        </a:spcBef>
                        <a:buNone/>
                      </a:pPr>
                      <a:r>
                        <a:rPr lang="en">
                          <a:solidFill>
                            <a:srgbClr val="FFFFFF"/>
                          </a:solidFill>
                        </a:rPr>
                        <a:t>name</a:t>
                      </a:r>
                    </a:p>
                  </a:txBody>
                  <a:tcPr marL="91425" marR="91425" marT="91425" marB="91425"/>
                </a:tc>
                <a:tc>
                  <a:txBody>
                    <a:bodyPr/>
                    <a:lstStyle/>
                    <a:p>
                      <a:pPr lvl="0">
                        <a:spcBef>
                          <a:spcPts val="0"/>
                        </a:spcBef>
                        <a:buNone/>
                      </a:pPr>
                      <a:r>
                        <a:rPr lang="en">
                          <a:solidFill>
                            <a:srgbClr val="FFFFFF"/>
                          </a:solidFill>
                        </a:rPr>
                        <a:t>forbatch</a:t>
                      </a:r>
                    </a:p>
                  </a:txBody>
                  <a:tcPr marL="91425" marR="91425" marT="91425" marB="91425"/>
                </a:tc>
                <a:tc>
                  <a:txBody>
                    <a:bodyPr/>
                    <a:lstStyle/>
                    <a:p>
                      <a:pPr lvl="0">
                        <a:spcBef>
                          <a:spcPts val="0"/>
                        </a:spcBef>
                        <a:buNone/>
                      </a:pPr>
                      <a:r>
                        <a:rPr lang="en">
                          <a:solidFill>
                            <a:srgbClr val="FFFFFF"/>
                          </a:solidFill>
                        </a:rPr>
                        <a:t>email_id</a:t>
                      </a:r>
                    </a:p>
                  </a:txBody>
                  <a:tcPr marL="91425" marR="91425" marT="91425" marB="91425"/>
                </a:tc>
                <a:tc>
                  <a:txBody>
                    <a:bodyPr/>
                    <a:lstStyle/>
                    <a:p>
                      <a:pPr lvl="0">
                        <a:spcBef>
                          <a:spcPts val="0"/>
                        </a:spcBef>
                        <a:buNone/>
                      </a:pPr>
                      <a:r>
                        <a:rPr lang="en">
                          <a:solidFill>
                            <a:srgbClr val="FFFFFF"/>
                          </a:solidFill>
                        </a:rPr>
                        <a:t>mobile</a:t>
                      </a:r>
                    </a:p>
                  </a:txBody>
                  <a:tcPr marL="91425" marR="91425" marT="91425" marB="91425"/>
                </a:tc>
                <a:tc>
                  <a:txBody>
                    <a:bodyPr/>
                    <a:lstStyle/>
                    <a:p>
                      <a:pPr lvl="0">
                        <a:spcBef>
                          <a:spcPts val="0"/>
                        </a:spcBef>
                        <a:buNone/>
                      </a:pPr>
                      <a:r>
                        <a:rPr lang="en">
                          <a:solidFill>
                            <a:srgbClr val="FFFFFF"/>
                          </a:solidFill>
                        </a:rPr>
                        <a:t>designation</a:t>
                      </a:r>
                    </a:p>
                  </a:txBody>
                  <a:tcPr marL="91425" marR="91425" marT="91425" marB="91425"/>
                </a:tc>
                <a:extLst>
                  <a:ext uri="{0D108BD9-81ED-4DB2-BD59-A6C34878D82A}">
                    <a16:rowId xmlns:a16="http://schemas.microsoft.com/office/drawing/2014/main" val="1000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11700" y="247200"/>
            <a:ext cx="8520600" cy="507000"/>
          </a:xfrm>
          <a:prstGeom prst="rect">
            <a:avLst/>
          </a:prstGeom>
        </p:spPr>
        <p:txBody>
          <a:bodyPr wrap="square" lIns="91425" tIns="91425" rIns="91425" bIns="91425" anchor="t" anchorCtr="0">
            <a:noAutofit/>
          </a:bodyPr>
          <a:lstStyle/>
          <a:p>
            <a:pPr lvl="0">
              <a:spcBef>
                <a:spcPts val="0"/>
              </a:spcBef>
              <a:buNone/>
            </a:pPr>
            <a:r>
              <a:rPr lang="en"/>
              <a:t>Login Page</a:t>
            </a:r>
          </a:p>
        </p:txBody>
      </p:sp>
      <p:sp>
        <p:nvSpPr>
          <p:cNvPr id="97" name="Shape 97"/>
          <p:cNvSpPr txBox="1">
            <a:spLocks noGrp="1"/>
          </p:cNvSpPr>
          <p:nvPr>
            <p:ph type="body" idx="1"/>
          </p:nvPr>
        </p:nvSpPr>
        <p:spPr>
          <a:xfrm>
            <a:off x="311700" y="4414050"/>
            <a:ext cx="8520600" cy="603000"/>
          </a:xfrm>
          <a:prstGeom prst="rect">
            <a:avLst/>
          </a:prstGeom>
        </p:spPr>
        <p:txBody>
          <a:bodyPr wrap="square" lIns="91425" tIns="91425" rIns="91425" bIns="91425" anchor="t" anchorCtr="0">
            <a:noAutofit/>
          </a:bodyPr>
          <a:lstStyle/>
          <a:p>
            <a:pPr marL="457200" lvl="0" indent="-317500">
              <a:spcBef>
                <a:spcPts val="0"/>
              </a:spcBef>
              <a:buClr>
                <a:schemeClr val="dk1"/>
              </a:buClr>
              <a:buSzPct val="100000"/>
            </a:pPr>
            <a:r>
              <a:rPr lang="en" sz="1400" dirty="0">
                <a:solidFill>
                  <a:schemeClr val="tx1"/>
                </a:solidFill>
              </a:rPr>
              <a:t>Users login to the system with a admin generated username and password. The password can be updated later by the user.</a:t>
            </a:r>
          </a:p>
        </p:txBody>
      </p:sp>
      <p:pic>
        <p:nvPicPr>
          <p:cNvPr id="98" name="Shape 98" descr="login.png"/>
          <p:cNvPicPr preferRelativeResize="0"/>
          <p:nvPr/>
        </p:nvPicPr>
        <p:blipFill>
          <a:blip r:embed="rId3">
            <a:alphaModFix/>
          </a:blip>
          <a:stretch>
            <a:fillRect/>
          </a:stretch>
        </p:blipFill>
        <p:spPr>
          <a:xfrm>
            <a:off x="506300" y="858125"/>
            <a:ext cx="8100726" cy="3465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11700" y="148300"/>
            <a:ext cx="8520600" cy="572700"/>
          </a:xfrm>
          <a:prstGeom prst="rect">
            <a:avLst/>
          </a:prstGeom>
        </p:spPr>
        <p:txBody>
          <a:bodyPr wrap="square" lIns="91425" tIns="91425" rIns="91425" bIns="91425" anchor="t" anchorCtr="0">
            <a:noAutofit/>
          </a:bodyPr>
          <a:lstStyle/>
          <a:p>
            <a:pPr lvl="0">
              <a:spcBef>
                <a:spcPts val="0"/>
              </a:spcBef>
              <a:buNone/>
            </a:pPr>
            <a:r>
              <a:rPr lang="en"/>
              <a:t>Admin Home Page</a:t>
            </a:r>
          </a:p>
        </p:txBody>
      </p:sp>
      <p:sp>
        <p:nvSpPr>
          <p:cNvPr id="104" name="Shape 104"/>
          <p:cNvSpPr txBox="1">
            <a:spLocks noGrp="1"/>
          </p:cNvSpPr>
          <p:nvPr>
            <p:ph type="body" idx="1"/>
          </p:nvPr>
        </p:nvSpPr>
        <p:spPr>
          <a:xfrm>
            <a:off x="311700" y="4562375"/>
            <a:ext cx="8520600" cy="4269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
                <a:solidFill>
                  <a:srgbClr val="FFFFFF"/>
                </a:solidFill>
              </a:rPr>
              <a:t>Admin creates,deletes and views users. </a:t>
            </a:r>
          </a:p>
        </p:txBody>
      </p:sp>
      <p:pic>
        <p:nvPicPr>
          <p:cNvPr id="3" name="Picture 2">
            <a:extLst>
              <a:ext uri="{FF2B5EF4-FFF2-40B4-BE49-F238E27FC236}">
                <a16:creationId xmlns:a16="http://schemas.microsoft.com/office/drawing/2014/main" id="{D321D2EB-F1E3-4E52-8106-A1D4B2C8A722}"/>
              </a:ext>
            </a:extLst>
          </p:cNvPr>
          <p:cNvPicPr>
            <a:picLocks noChangeAspect="1"/>
          </p:cNvPicPr>
          <p:nvPr/>
        </p:nvPicPr>
        <p:blipFill>
          <a:blip r:embed="rId3"/>
          <a:stretch>
            <a:fillRect/>
          </a:stretch>
        </p:blipFill>
        <p:spPr>
          <a:xfrm>
            <a:off x="942754" y="721000"/>
            <a:ext cx="7549116" cy="381088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311700" y="197750"/>
            <a:ext cx="8520600" cy="572700"/>
          </a:xfrm>
          <a:prstGeom prst="rect">
            <a:avLst/>
          </a:prstGeom>
        </p:spPr>
        <p:txBody>
          <a:bodyPr wrap="square" lIns="91425" tIns="91425" rIns="91425" bIns="91425" anchor="t" anchorCtr="0">
            <a:noAutofit/>
          </a:bodyPr>
          <a:lstStyle/>
          <a:p>
            <a:pPr lvl="0">
              <a:spcBef>
                <a:spcPts val="0"/>
              </a:spcBef>
              <a:buNone/>
            </a:pPr>
            <a:r>
              <a:rPr lang="en"/>
              <a:t>Create-user function</a:t>
            </a:r>
          </a:p>
        </p:txBody>
      </p:sp>
      <p:sp>
        <p:nvSpPr>
          <p:cNvPr id="110" name="Shape 110"/>
          <p:cNvSpPr txBox="1">
            <a:spLocks noGrp="1"/>
          </p:cNvSpPr>
          <p:nvPr>
            <p:ph type="body" idx="1"/>
          </p:nvPr>
        </p:nvSpPr>
        <p:spPr>
          <a:xfrm>
            <a:off x="311700" y="4342375"/>
            <a:ext cx="8520600" cy="677400"/>
          </a:xfrm>
          <a:prstGeom prst="rect">
            <a:avLst/>
          </a:prstGeom>
        </p:spPr>
        <p:txBody>
          <a:bodyPr wrap="square" lIns="91425" tIns="91425" rIns="91425" bIns="91425" anchor="t" anchorCtr="0">
            <a:noAutofit/>
          </a:bodyPr>
          <a:lstStyle/>
          <a:p>
            <a:pPr marL="457200" lvl="0" indent="-342900">
              <a:spcBef>
                <a:spcPts val="0"/>
              </a:spcBef>
              <a:buClr>
                <a:schemeClr val="dk1"/>
              </a:buClr>
            </a:pPr>
            <a:r>
              <a:rPr lang="en" dirty="0">
                <a:solidFill>
                  <a:schemeClr val="tx1"/>
                </a:solidFill>
              </a:rPr>
              <a:t>Admin creates unique usernames and passwords for the users. Admin also assigns FA to the student.</a:t>
            </a:r>
          </a:p>
        </p:txBody>
      </p:sp>
      <p:pic>
        <p:nvPicPr>
          <p:cNvPr id="3" name="Picture 2">
            <a:extLst>
              <a:ext uri="{FF2B5EF4-FFF2-40B4-BE49-F238E27FC236}">
                <a16:creationId xmlns:a16="http://schemas.microsoft.com/office/drawing/2014/main" id="{5C57AE4F-5A60-4BDC-A367-DF3F10BAD637}"/>
              </a:ext>
            </a:extLst>
          </p:cNvPr>
          <p:cNvPicPr>
            <a:picLocks noChangeAspect="1"/>
          </p:cNvPicPr>
          <p:nvPr/>
        </p:nvPicPr>
        <p:blipFill>
          <a:blip r:embed="rId3"/>
          <a:stretch>
            <a:fillRect/>
          </a:stretch>
        </p:blipFill>
        <p:spPr>
          <a:xfrm>
            <a:off x="1311349" y="770450"/>
            <a:ext cx="6273209" cy="3528680"/>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TM03457485[[fn=Mesh]]</Template>
  <TotalTime>117</TotalTime>
  <Words>652</Words>
  <Application>Microsoft Office PowerPoint</Application>
  <PresentationFormat>On-screen Show (16:9)</PresentationFormat>
  <Paragraphs>113</Paragraphs>
  <Slides>25</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Century Gothic</vt:lpstr>
      <vt:lpstr>Mesh</vt:lpstr>
      <vt:lpstr>PowerPoint Presentation</vt:lpstr>
      <vt:lpstr>Computerisation of Faculty Advisor System</vt:lpstr>
      <vt:lpstr>INTRODUCTION</vt:lpstr>
      <vt:lpstr>TOOLS</vt:lpstr>
      <vt:lpstr>Relational Schema</vt:lpstr>
      <vt:lpstr>PowerPoint Presentation</vt:lpstr>
      <vt:lpstr>Login Page</vt:lpstr>
      <vt:lpstr>Admin Home Page</vt:lpstr>
      <vt:lpstr>Create-user function</vt:lpstr>
      <vt:lpstr>Delete-user function</vt:lpstr>
      <vt:lpstr>View-user function</vt:lpstr>
      <vt:lpstr>Faculty Advisor Homepage</vt:lpstr>
      <vt:lpstr>Update student record function</vt:lpstr>
      <vt:lpstr>Appoinments</vt:lpstr>
      <vt:lpstr>Messages</vt:lpstr>
      <vt:lpstr>Notifications</vt:lpstr>
      <vt:lpstr>View Details</vt:lpstr>
      <vt:lpstr>HOD Homepage</vt:lpstr>
      <vt:lpstr>Student Homepage</vt:lpstr>
      <vt:lpstr>Update Academic Details</vt:lpstr>
      <vt:lpstr>Register Courses</vt:lpstr>
      <vt:lpstr>Update Student Profile</vt:lpstr>
      <vt:lpstr>Update Student Record</vt:lpstr>
      <vt:lpstr>Request Appointments</vt:lpstr>
      <vt:lpstr>Appointment Status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sai krishna</cp:lastModifiedBy>
  <cp:revision>5</cp:revision>
  <dcterms:modified xsi:type="dcterms:W3CDTF">2017-11-03T10:14:38Z</dcterms:modified>
</cp:coreProperties>
</file>